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85" r:id="rId2"/>
    <p:sldId id="256" r:id="rId3"/>
    <p:sldId id="357" r:id="rId4"/>
    <p:sldId id="258" r:id="rId5"/>
    <p:sldId id="259" r:id="rId6"/>
    <p:sldId id="260" r:id="rId7"/>
    <p:sldId id="284" r:id="rId8"/>
    <p:sldId id="28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83" r:id="rId18"/>
    <p:sldId id="282" r:id="rId19"/>
    <p:sldId id="286" r:id="rId20"/>
    <p:sldId id="270" r:id="rId21"/>
    <p:sldId id="271" r:id="rId22"/>
    <p:sldId id="272" r:id="rId23"/>
    <p:sldId id="274" r:id="rId24"/>
    <p:sldId id="275" r:id="rId25"/>
    <p:sldId id="276" r:id="rId26"/>
    <p:sldId id="277" r:id="rId27"/>
    <p:sldId id="278" r:id="rId28"/>
    <p:sldId id="273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6AB575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286"/>
  </p:normalViewPr>
  <p:slideViewPr>
    <p:cSldViewPr>
      <p:cViewPr varScale="1">
        <p:scale>
          <a:sx n="120" d="100"/>
          <a:sy n="120" d="100"/>
        </p:scale>
        <p:origin x="194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40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png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image" Target="../media/image29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Relationship Id="rId4" Type="http://schemas.openxmlformats.org/officeDocument/2006/relationships/image" Target="../media/image3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png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5" Type="http://schemas.openxmlformats.org/officeDocument/2006/relationships/image" Target="../media/image54.emf"/><Relationship Id="rId4" Type="http://schemas.openxmlformats.org/officeDocument/2006/relationships/image" Target="../media/image5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C85E7DED-49E4-924D-8E82-CAF2FD98FF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31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76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6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76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/>
            </a:lvl1pPr>
          </a:lstStyle>
          <a:p>
            <a:pPr>
              <a:defRPr/>
            </a:pPr>
            <a:fld id="{8E997466-0DF9-0848-8615-620C2749A2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084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fld id="{6C930AC2-F942-FC4A-9DBC-F1BF07C1C5FC}" type="slidenum">
              <a:rPr lang="en-US" sz="1200"/>
              <a:pPr/>
              <a:t>2</a:t>
            </a:fld>
            <a:endParaRPr lang="en-US" sz="1200"/>
          </a:p>
        </p:txBody>
      </p:sp>
      <p:sp>
        <p:nvSpPr>
          <p:cNvPr id="16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7" descr="iStock_000003989496Small2"/>
          <p:cNvPicPr>
            <a:picLocks noChangeAspect="1" noChangeArrowheads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9800" y="304800"/>
            <a:ext cx="6172200" cy="1935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7"/>
          <p:cNvSpPr>
            <a:spLocks noChangeArrowheads="1"/>
          </p:cNvSpPr>
          <p:nvPr userDrawn="1"/>
        </p:nvSpPr>
        <p:spPr bwMode="auto">
          <a:xfrm>
            <a:off x="0" y="2286000"/>
            <a:ext cx="9144000" cy="4572000"/>
          </a:xfrm>
          <a:prstGeom prst="rect">
            <a:avLst/>
          </a:prstGeom>
          <a:solidFill>
            <a:srgbClr val="75BA8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ea typeface="Osaka" charset="0"/>
              <a:cs typeface="Osaka" charset="0"/>
            </a:endParaRPr>
          </a:p>
        </p:txBody>
      </p:sp>
      <p:sp>
        <p:nvSpPr>
          <p:cNvPr id="6" name="Rectangle 8"/>
          <p:cNvSpPr>
            <a:spLocks noChangeArrowheads="1"/>
          </p:cNvSpPr>
          <p:nvPr userDrawn="1"/>
        </p:nvSpPr>
        <p:spPr bwMode="auto">
          <a:xfrm>
            <a:off x="0" y="2209800"/>
            <a:ext cx="9144000" cy="76200"/>
          </a:xfrm>
          <a:prstGeom prst="rect">
            <a:avLst/>
          </a:prstGeom>
          <a:solidFill>
            <a:srgbClr val="51515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0" hangingPunct="0"/>
            <a:endParaRPr lang="en-US">
              <a:ea typeface="Osaka" charset="0"/>
              <a:cs typeface="Osaka" charset="0"/>
            </a:endParaRPr>
          </a:p>
        </p:txBody>
      </p:sp>
      <p:pic>
        <p:nvPicPr>
          <p:cNvPr id="7" name="Picture 16" descr="lec-logo"/>
          <p:cNvPicPr>
            <a:picLocks noChangeAspect="1" noChangeArrowheads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58000" y="304800"/>
            <a:ext cx="2057400" cy="49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8" descr="eth-logo"/>
          <p:cNvPicPr>
            <a:picLocks noChangeAspect="1" noChangeArrowheads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47650"/>
            <a:ext cx="2286000" cy="547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514600"/>
            <a:ext cx="7772400" cy="1143000"/>
          </a:xfrm>
        </p:spPr>
        <p:txBody>
          <a:bodyPr/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title style</a:t>
            </a:r>
            <a:endParaRPr lang="en-US" dirty="0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10000"/>
            <a:ext cx="6400800" cy="1600200"/>
          </a:xfrm>
        </p:spPr>
        <p:txBody>
          <a:bodyPr/>
          <a:lstStyle>
            <a:lvl1pPr marL="0" indent="0" algn="ctr">
              <a:buFontTx/>
              <a:buNone/>
              <a:defRPr b="0" baseline="0">
                <a:solidFill>
                  <a:schemeClr val="bg1"/>
                </a:solidFill>
              </a:defRPr>
            </a:lvl1pPr>
          </a:lstStyle>
          <a:p>
            <a:r>
              <a:rPr lang="de-CH"/>
              <a:t>Click to edit Master subtitle style</a:t>
            </a:r>
            <a:endParaRPr lang="en-US" dirty="0"/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 b="1" smtClean="0"/>
            </a:lvl1pPr>
          </a:lstStyle>
          <a:p>
            <a:pPr>
              <a:defRPr/>
            </a:pPr>
            <a:r>
              <a:rPr lang="en-US"/>
              <a:t>11.11.08</a:t>
            </a:r>
          </a:p>
        </p:txBody>
      </p:sp>
    </p:spTree>
    <p:extLst>
      <p:ext uri="{BB962C8B-B14F-4D97-AF65-F5344CB8AC3E}">
        <p14:creationId xmlns:p14="http://schemas.microsoft.com/office/powerpoint/2010/main" val="257199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F19F3-F908-2644-AC3C-15A322BBCFBD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F1283-D721-0247-84FB-035529ACFFF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46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77000" y="762000"/>
            <a:ext cx="1981200" cy="5334000"/>
          </a:xfrm>
        </p:spPr>
        <p:txBody>
          <a:bodyPr vert="eaVert"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762000"/>
            <a:ext cx="5791200" cy="5334000"/>
          </a:xfrm>
        </p:spPr>
        <p:txBody>
          <a:bodyPr vert="eaVert"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CE7293-BB8D-5C4C-A288-120849DEF943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B6095-1465-D740-BB23-71EEEEA471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7391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ChangeArrowheads="1"/>
          </p:cNvSpPr>
          <p:nvPr userDrawn="1"/>
        </p:nvSpPr>
        <p:spPr bwMode="auto">
          <a:xfrm>
            <a:off x="0" y="6400800"/>
            <a:ext cx="9144000" cy="457200"/>
          </a:xfrm>
          <a:prstGeom prst="rect">
            <a:avLst/>
          </a:prstGeom>
          <a:solidFill>
            <a:srgbClr val="75BA8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>
              <a:cs typeface="Arial" charset="0"/>
            </a:endParaRPr>
          </a:p>
        </p:txBody>
      </p:sp>
      <p:pic>
        <p:nvPicPr>
          <p:cNvPr id="3" name="Picture 16" descr="lisa-top-banner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435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CD0D0-FD4C-7949-A824-5B690CE12034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A6701-6993-804A-908F-463AC674B1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142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A65FF-C2EA-5943-B3C4-18927746D765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683C11-7E81-B148-8E14-68ABE50BB8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461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3400" y="1828800"/>
            <a:ext cx="38862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828800"/>
            <a:ext cx="3886200" cy="426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062EC-0485-FE4F-8AEC-DBDD81B13BBD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ECECE-C308-6640-8A51-0AA62B8A9A4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788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E393F47-D26C-A74E-AF87-F2C78BC1272B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04D6E3-0FA6-9D4F-ACDE-D3DDA7E0B1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423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CE0A6D6-F3FA-0C46-9BCB-D0555C3F9376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4EAE56-B521-BA4B-82BF-F3D2789E31F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488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78DB21-682F-4B4E-BC22-BA53708F38F0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03E016-AC71-F340-B64A-FAF46FBA18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77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CH"/>
              <a:t>Click to edit Master text styles</a:t>
            </a:r>
          </a:p>
          <a:p>
            <a:pPr lvl="1"/>
            <a:r>
              <a:rPr lang="de-CH"/>
              <a:t>Second level</a:t>
            </a:r>
          </a:p>
          <a:p>
            <a:pPr lvl="2"/>
            <a:r>
              <a:rPr lang="de-CH"/>
              <a:t>Third level</a:t>
            </a:r>
          </a:p>
          <a:p>
            <a:pPr lvl="3"/>
            <a:r>
              <a:rPr lang="de-CH"/>
              <a:t>Fourth level</a:t>
            </a:r>
          </a:p>
          <a:p>
            <a:pPr lvl="4"/>
            <a:r>
              <a:rPr lang="de-CH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2C5CF-39D7-1B4D-9D83-3DB196353DC7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B1017-5FBC-B449-BA4C-5A292804808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4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CH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CH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9DDFA6-F968-6148-8DCE-C4E828DC8658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42B4AA-0435-5E47-9112-EE8B5707C71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904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762000"/>
            <a:ext cx="792480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3400" y="1828800"/>
            <a:ext cx="79248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915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324600"/>
            <a:ext cx="114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9B8E3C66-8865-2448-B13C-641399496914}" type="datetime1">
              <a:rPr lang="en-US"/>
              <a:pPr>
                <a:defRPr/>
              </a:pPr>
              <a:t>11/2/21</a:t>
            </a:fld>
            <a:endParaRPr lang="en-US"/>
          </a:p>
        </p:txBody>
      </p:sp>
      <p:sp>
        <p:nvSpPr>
          <p:cNvPr id="4915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324600"/>
            <a:ext cx="457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 smtClean="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3246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 smtClean="0">
                <a:solidFill>
                  <a:schemeClr val="bg1"/>
                </a:solidFill>
                <a:latin typeface="Arial" charset="0"/>
                <a:ea typeface="Osaka" charset="0"/>
                <a:cs typeface="Osaka" charset="0"/>
              </a:defRPr>
            </a:lvl1pPr>
          </a:lstStyle>
          <a:p>
            <a:pPr>
              <a:defRPr/>
            </a:pPr>
            <a:fld id="{20FCC728-D36E-8540-8FFA-59569D7A1F3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1031" name="Picture 7" descr="banner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8763000" y="6596063"/>
            <a:ext cx="381000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defRPr/>
            </a:pPr>
            <a:fld id="{AAA31CD6-E9F9-2445-B28D-6E37E6A6153A}" type="slidenum">
              <a:rPr lang="en-US" sz="1100" b="1" smtClean="0">
                <a:ea typeface="Osaka" charset="0"/>
                <a:cs typeface="Osaka" charset="0"/>
              </a:rPr>
              <a:pPr>
                <a:defRPr/>
              </a:pPr>
              <a:t>‹#›</a:t>
            </a:fld>
            <a:endParaRPr lang="en-US" sz="1100" b="1">
              <a:ea typeface="Osaka" charset="0"/>
              <a:cs typeface="Osaka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4" r:id="rId12"/>
  </p:sldLayoutIdLst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rgbClr val="6AB575"/>
          </a:solidFill>
          <a:latin typeface="TheSans 6-SemiBold" pitchFamily="48" charset="0"/>
          <a:ea typeface="Osaka" pitchFamily="-65" charset="-128"/>
          <a:cs typeface="Osaka" pitchFamily="-65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4.jpeg"/><Relationship Id="rId4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5.emf"/><Relationship Id="rId9" Type="http://schemas.openxmlformats.org/officeDocument/2006/relationships/image" Target="../media/image2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7" Type="http://schemas.openxmlformats.org/officeDocument/2006/relationships/image" Target="../media/image3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e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29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3.emf"/><Relationship Id="rId11" Type="http://schemas.openxmlformats.org/officeDocument/2006/relationships/image" Target="../media/image36.jpe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35.emf"/><Relationship Id="rId4" Type="http://schemas.openxmlformats.org/officeDocument/2006/relationships/image" Target="../media/image32.emf"/><Relationship Id="rId9" Type="http://schemas.openxmlformats.org/officeDocument/2006/relationships/oleObject" Target="../embeddings/oleObject12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3.m4v"/><Relationship Id="rId7" Type="http://schemas.openxmlformats.org/officeDocument/2006/relationships/image" Target="../media/image43.png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3.m4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13" Type="http://schemas.openxmlformats.org/officeDocument/2006/relationships/image" Target="../media/image54.emf"/><Relationship Id="rId3" Type="http://schemas.openxmlformats.org/officeDocument/2006/relationships/image" Target="../media/image55.png"/><Relationship Id="rId7" Type="http://schemas.openxmlformats.org/officeDocument/2006/relationships/image" Target="../media/image51.emf"/><Relationship Id="rId12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11" Type="http://schemas.openxmlformats.org/officeDocument/2006/relationships/image" Target="../media/image53.emf"/><Relationship Id="rId5" Type="http://schemas.openxmlformats.org/officeDocument/2006/relationships/image" Target="../media/image50.e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5.bin"/><Relationship Id="rId9" Type="http://schemas.openxmlformats.org/officeDocument/2006/relationships/image" Target="../media/image5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emf"/><Relationship Id="rId3" Type="http://schemas.openxmlformats.org/officeDocument/2006/relationships/oleObject" Target="../embeddings/oleObject21.bin"/><Relationship Id="rId7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61.png"/><Relationship Id="rId4" Type="http://schemas.openxmlformats.org/officeDocument/2006/relationships/image" Target="../media/image60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_10_Cps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1341" b="17058"/>
          <a:stretch/>
        </p:blipFill>
        <p:spPr>
          <a:xfrm>
            <a:off x="1475656" y="2780928"/>
            <a:ext cx="6511760" cy="300848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4CD0D0-FD4C-7949-A824-5B690CE12034}" type="datetime1">
              <a:rPr lang="en-US" smtClean="0"/>
              <a:pPr>
                <a:defRPr/>
              </a:pPr>
              <a:t>11/2/21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A6701-6993-804A-908F-463AC674B1A9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  <p:sp>
        <p:nvSpPr>
          <p:cNvPr id="7" name="Textfeld 6"/>
          <p:cNvSpPr txBox="1"/>
          <p:nvPr/>
        </p:nvSpPr>
        <p:spPr>
          <a:xfrm>
            <a:off x="827584" y="764704"/>
            <a:ext cx="424988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Statischer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Druck</a:t>
            </a:r>
            <a:r>
              <a:rPr lang="en-GB" sz="2000" dirty="0">
                <a:latin typeface="Arial"/>
                <a:cs typeface="Arial"/>
              </a:rPr>
              <a:t> (</a:t>
            </a:r>
            <a:r>
              <a:rPr lang="en-GB" sz="2000" dirty="0" err="1">
                <a:latin typeface="Arial"/>
                <a:cs typeface="Arial"/>
              </a:rPr>
              <a:t>dimensionslos</a:t>
            </a:r>
            <a:r>
              <a:rPr lang="en-GB" sz="2000" dirty="0">
                <a:latin typeface="Arial"/>
                <a:cs typeface="Arial"/>
              </a:rPr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am </a:t>
            </a:r>
            <a:r>
              <a:rPr lang="en-GB" sz="2000" dirty="0" err="1">
                <a:latin typeface="Arial"/>
                <a:cs typeface="Arial"/>
              </a:rPr>
              <a:t>Statoraustritt</a:t>
            </a:r>
            <a:endParaRPr lang="en-GB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 err="1">
                <a:latin typeface="Arial"/>
                <a:cs typeface="Arial"/>
              </a:rPr>
              <a:t>Dauer</a:t>
            </a:r>
            <a:r>
              <a:rPr lang="en-GB" sz="2000" dirty="0">
                <a:latin typeface="Arial"/>
                <a:cs typeface="Arial"/>
              </a:rPr>
              <a:t>: 3 “blade passing periods”</a:t>
            </a:r>
          </a:p>
          <a:p>
            <a:pPr marL="342900" indent="-342900">
              <a:buFont typeface="Arial"/>
              <a:buChar char="•"/>
            </a:pPr>
            <a:r>
              <a:rPr lang="en-GB" sz="2000" dirty="0">
                <a:latin typeface="Arial"/>
                <a:cs typeface="Arial"/>
              </a:rPr>
              <a:t>FRAP </a:t>
            </a:r>
            <a:r>
              <a:rPr lang="en-GB" sz="2000" dirty="0" err="1">
                <a:latin typeface="Arial"/>
                <a:cs typeface="Arial"/>
              </a:rPr>
              <a:t>Messung</a:t>
            </a:r>
            <a:endParaRPr lang="en-GB" sz="2000" dirty="0">
              <a:latin typeface="Arial"/>
              <a:cs typeface="Arial"/>
            </a:endParaRPr>
          </a:p>
          <a:p>
            <a:pPr marL="342900" indent="-342900">
              <a:buFont typeface="Arial"/>
              <a:buChar char="•"/>
            </a:pPr>
            <a:r>
              <a:rPr lang="en-GB" sz="2000" dirty="0" err="1">
                <a:latin typeface="Arial"/>
                <a:cs typeface="Arial"/>
              </a:rPr>
              <a:t>Ausschnitt</a:t>
            </a:r>
            <a:r>
              <a:rPr lang="en-GB" sz="2000" dirty="0">
                <a:latin typeface="Arial"/>
                <a:cs typeface="Arial"/>
              </a:rPr>
              <a:t>: 20° </a:t>
            </a:r>
            <a:r>
              <a:rPr lang="en-GB" sz="2000" dirty="0" err="1">
                <a:latin typeface="Arial"/>
                <a:cs typeface="Arial"/>
              </a:rPr>
              <a:t>Sektor</a:t>
            </a:r>
            <a:endParaRPr lang="en-GB" sz="20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30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0" descr="steam_cycle_2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57738" y="1873250"/>
            <a:ext cx="35306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3"/>
          <p:cNvSpPr txBox="1">
            <a:spLocks noChangeArrowheads="1"/>
          </p:cNvSpPr>
          <p:nvPr/>
        </p:nvSpPr>
        <p:spPr bwMode="auto">
          <a:xfrm>
            <a:off x="683568" y="1676400"/>
            <a:ext cx="4104456" cy="39909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2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Wingdings" pitchFamily="2" charset="2"/>
              </a:rPr>
              <a:t>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 Wärmeabgabe am Kondensator</a:t>
            </a: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wird in der Regel einem weiteren Kreislauf abgegeben (Teilsystem C)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Der am Kondensator anfallende Wärmestrom ist betragsmässig sehr gross, thermodynamisch jedoch fast wertlos (Exergie nahezu null), denn er hat eine geringe Temperatur (knapp über Umgebung).</a:t>
            </a:r>
          </a:p>
        </p:txBody>
      </p:sp>
      <p:graphicFrame>
        <p:nvGraphicFramePr>
          <p:cNvPr id="22531" name="Object 2"/>
          <p:cNvGraphicFramePr>
            <a:graphicFrameLocks noChangeAspect="1"/>
          </p:cNvGraphicFramePr>
          <p:nvPr/>
        </p:nvGraphicFramePr>
        <p:xfrm>
          <a:off x="5851525" y="5194300"/>
          <a:ext cx="1568450" cy="760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6" name="Formel" r:id="rId4" imgW="863600" imgH="419100" progId="Equation.3">
                  <p:embed/>
                </p:oleObj>
              </mc:Choice>
              <mc:Fallback>
                <p:oleObj name="Formel" r:id="rId4" imgW="863600" imgH="419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51525" y="5194300"/>
                        <a:ext cx="1568450" cy="760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hteck 5"/>
          <p:cNvSpPr/>
          <p:nvPr/>
        </p:nvSpPr>
        <p:spPr>
          <a:xfrm>
            <a:off x="827584" y="692696"/>
            <a:ext cx="1890261" cy="517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DE" dirty="0">
                <a:latin typeface="TheSans 5" charset="0"/>
                <a:ea typeface="Osaka" charset="0"/>
                <a:cs typeface="Osaka" charset="0"/>
              </a:rPr>
              <a:t>Teilsystem 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3"/>
          <p:cNvSpPr txBox="1">
            <a:spLocks noChangeArrowheads="1"/>
          </p:cNvSpPr>
          <p:nvPr/>
        </p:nvSpPr>
        <p:spPr bwMode="auto">
          <a:xfrm>
            <a:off x="990600" y="1249809"/>
            <a:ext cx="7285038" cy="2035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Wingdings" pitchFamily="2" charset="2"/>
              </a:rPr>
              <a:t>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 Speisewasserpumpe</a:t>
            </a: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Das flüssige Kondensat wird auf den Kesseldruck P</a:t>
            </a:r>
            <a:r>
              <a:rPr lang="de-CH" sz="1600" baseline="-250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gepumpt.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2226066"/>
              </p:ext>
            </p:extLst>
          </p:nvPr>
        </p:nvGraphicFramePr>
        <p:xfrm>
          <a:off x="3568700" y="2342009"/>
          <a:ext cx="1395413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00" name="Formel" r:id="rId3" imgW="762000" imgH="393700" progId="Equation.3">
                  <p:embed/>
                </p:oleObj>
              </mc:Choice>
              <mc:Fallback>
                <p:oleObj name="Formel" r:id="rId3" imgW="762000" imgH="3937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8700" y="2342009"/>
                        <a:ext cx="1395413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5" name="Picture 11" descr="steam_cycle_3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9050" y="3235325"/>
            <a:ext cx="35306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hteck 5"/>
          <p:cNvSpPr/>
          <p:nvPr/>
        </p:nvSpPr>
        <p:spPr>
          <a:xfrm>
            <a:off x="827584" y="692696"/>
            <a:ext cx="1890261" cy="517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DE" dirty="0">
                <a:latin typeface="TheSans 5" charset="0"/>
                <a:ea typeface="Osaka" charset="0"/>
                <a:cs typeface="Osaka" charset="0"/>
              </a:rPr>
              <a:t>Teilsystem 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3"/>
          <p:cNvSpPr txBox="1">
            <a:spLocks noChangeArrowheads="1"/>
          </p:cNvSpPr>
          <p:nvPr/>
        </p:nvSpPr>
        <p:spPr bwMode="auto">
          <a:xfrm>
            <a:off x="611560" y="1124744"/>
            <a:ext cx="4386064" cy="2035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Wingdings" pitchFamily="2" charset="2"/>
              </a:rPr>
              <a:t></a:t>
            </a:r>
            <a:r>
              <a:rPr lang="de-CH" sz="16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6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1 Verdampfung im Dampferzeuger</a:t>
            </a: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45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273423"/>
              </p:ext>
            </p:extLst>
          </p:nvPr>
        </p:nvGraphicFramePr>
        <p:xfrm>
          <a:off x="1690688" y="1958182"/>
          <a:ext cx="1852612" cy="93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59" name="Formel" r:id="rId3" imgW="838200" imgH="419100" progId="Equation.3">
                  <p:embed/>
                </p:oleObj>
              </mc:Choice>
              <mc:Fallback>
                <p:oleObj name="Formel" r:id="rId3" imgW="838200" imgH="4191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0688" y="1958182"/>
                        <a:ext cx="1852612" cy="931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79" name="Object 3"/>
          <p:cNvGraphicFramePr>
            <a:graphicFrameLocks noChangeAspect="1"/>
          </p:cNvGraphicFramePr>
          <p:nvPr/>
        </p:nvGraphicFramePr>
        <p:xfrm>
          <a:off x="1106488" y="4321175"/>
          <a:ext cx="4360862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0" name="Formel" r:id="rId5" imgW="2425700" imgH="431800" progId="Equation.3">
                  <p:embed/>
                </p:oleObj>
              </mc:Choice>
              <mc:Fallback>
                <p:oleObj name="Formel" r:id="rId5" imgW="2425700" imgH="431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6488" y="4321175"/>
                        <a:ext cx="4360862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1071563" y="5567363"/>
          <a:ext cx="3857625" cy="822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61" name="Formel" r:id="rId7" imgW="2146300" imgH="457200" progId="Equation.3">
                  <p:embed/>
                </p:oleObj>
              </mc:Choice>
              <mc:Fallback>
                <p:oleObj name="Formel" r:id="rId7" imgW="21463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1563" y="5567363"/>
                        <a:ext cx="3857625" cy="822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1" name="Rectangle 11"/>
          <p:cNvSpPr>
            <a:spLocks noChangeArrowheads="1"/>
          </p:cNvSpPr>
          <p:nvPr/>
        </p:nvSpPr>
        <p:spPr bwMode="auto">
          <a:xfrm>
            <a:off x="1046163" y="3671888"/>
            <a:ext cx="3233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000">
                <a:latin typeface="Arial" charset="0"/>
                <a:cs typeface="Arial" charset="0"/>
              </a:rPr>
              <a:t>Thermischer Wirkungsgrad</a:t>
            </a:r>
          </a:p>
        </p:txBody>
      </p:sp>
      <p:pic>
        <p:nvPicPr>
          <p:cNvPr id="24582" name="Picture 13" descr="steam_cycle_4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5856" y="1124744"/>
            <a:ext cx="3530600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hteck 8"/>
          <p:cNvSpPr/>
          <p:nvPr/>
        </p:nvSpPr>
        <p:spPr>
          <a:xfrm>
            <a:off x="827584" y="692696"/>
            <a:ext cx="1890261" cy="517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DE" dirty="0">
                <a:latin typeface="TheSans 5" charset="0"/>
                <a:ea typeface="Osaka" charset="0"/>
                <a:cs typeface="Osaka" charset="0"/>
              </a:rPr>
              <a:t>Teilsystem 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642938"/>
            <a:ext cx="7015163" cy="852487"/>
          </a:xfrm>
        </p:spPr>
        <p:txBody>
          <a:bodyPr/>
          <a:lstStyle/>
          <a:p>
            <a:r>
              <a:rPr lang="en-US" sz="2800">
                <a:latin typeface="TheSans 6-SemiBold" charset="0"/>
                <a:ea typeface="Osaka" charset="0"/>
                <a:cs typeface="Osaka" charset="0"/>
              </a:rPr>
              <a:t>2.2 Clausius Rankine Prozess</a:t>
            </a:r>
          </a:p>
        </p:txBody>
      </p:sp>
      <p:sp>
        <p:nvSpPr>
          <p:cNvPr id="25602" name="Rectangle 3"/>
          <p:cNvSpPr txBox="1">
            <a:spLocks noChangeArrowheads="1"/>
          </p:cNvSpPr>
          <p:nvPr/>
        </p:nvSpPr>
        <p:spPr bwMode="auto">
          <a:xfrm>
            <a:off x="990600" y="1317625"/>
            <a:ext cx="4661520" cy="55403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1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2	isentrope Expansion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2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	isotherme Wärmeabfuhr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	isentrope Kompression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4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</a:t>
            </a: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1	isobare Wärmezufuhr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Kompressionsarbeit für intern reversibel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6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Mit Annahme, dass Wasser  inkompressibel ist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5603" name="Object 2"/>
          <p:cNvGraphicFramePr>
            <a:graphicFrameLocks noChangeAspect="1"/>
          </p:cNvGraphicFramePr>
          <p:nvPr/>
        </p:nvGraphicFramePr>
        <p:xfrm>
          <a:off x="3306763" y="3968750"/>
          <a:ext cx="1963737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6" name="Formel" r:id="rId3" imgW="1092200" imgH="482600" progId="Equation.3">
                  <p:embed/>
                </p:oleObj>
              </mc:Choice>
              <mc:Fallback>
                <p:oleObj name="Formel" r:id="rId3" imgW="1092200" imgH="4826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6763" y="3968750"/>
                        <a:ext cx="1963737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60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9245975"/>
              </p:ext>
            </p:extLst>
          </p:nvPr>
        </p:nvGraphicFramePr>
        <p:xfrm>
          <a:off x="3281363" y="5373216"/>
          <a:ext cx="2603500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67" name="Formel" r:id="rId5" imgW="1447800" imgH="444500" progId="Equation.3">
                  <p:embed/>
                </p:oleObj>
              </mc:Choice>
              <mc:Fallback>
                <p:oleObj name="Formel" r:id="rId5" imgW="1447800" imgH="444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1363" y="5373216"/>
                        <a:ext cx="2603500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605" name="Picture 11" descr="Clausius_Rankine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0200" y="1676400"/>
            <a:ext cx="3341688" cy="25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3"/>
          <p:cNvSpPr txBox="1">
            <a:spLocks noChangeArrowheads="1"/>
          </p:cNvSpPr>
          <p:nvPr/>
        </p:nvSpPr>
        <p:spPr bwMode="auto">
          <a:xfrm>
            <a:off x="539552" y="1028279"/>
            <a:ext cx="4104456" cy="20351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Im T-s Diagramm entspricht die Fläche unter einer Zustandsänderungskurve der zu- oder abgeführten Wärme: </a:t>
            </a: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66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6802708"/>
              </p:ext>
            </p:extLst>
          </p:nvPr>
        </p:nvGraphicFramePr>
        <p:xfrm>
          <a:off x="827584" y="2804914"/>
          <a:ext cx="1139825" cy="455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7" name="Equation" r:id="rId3" imgW="635000" imgH="254000" progId="Equation.3">
                  <p:embed/>
                </p:oleObj>
              </mc:Choice>
              <mc:Fallback>
                <p:oleObj name="Equation" r:id="rId3" imgW="635000" imgH="254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804914"/>
                        <a:ext cx="1139825" cy="455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569909"/>
              </p:ext>
            </p:extLst>
          </p:nvPr>
        </p:nvGraphicFramePr>
        <p:xfrm>
          <a:off x="775717" y="3476551"/>
          <a:ext cx="3716338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8" name="Formel" r:id="rId5" imgW="2489200" imgH="495300" progId="Equation.3">
                  <p:embed/>
                </p:oleObj>
              </mc:Choice>
              <mc:Fallback>
                <p:oleObj name="Formel" r:id="rId5" imgW="2489200" imgH="495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5717" y="3476551"/>
                        <a:ext cx="3716338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414700"/>
              </p:ext>
            </p:extLst>
          </p:nvPr>
        </p:nvGraphicFramePr>
        <p:xfrm>
          <a:off x="755576" y="4340647"/>
          <a:ext cx="2324100" cy="742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29" name="Formel" r:id="rId7" imgW="1549400" imgH="495300" progId="Equation.3">
                  <p:embed/>
                </p:oleObj>
              </mc:Choice>
              <mc:Fallback>
                <p:oleObj name="Formel" r:id="rId7" imgW="1549400" imgH="4953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4340647"/>
                        <a:ext cx="2324100" cy="742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6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9256926"/>
              </p:ext>
            </p:extLst>
          </p:nvPr>
        </p:nvGraphicFramePr>
        <p:xfrm>
          <a:off x="760686" y="5204743"/>
          <a:ext cx="2443162" cy="744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130" name="Formel" r:id="rId9" imgW="1625600" imgH="495300" progId="Equation.3">
                  <p:embed/>
                </p:oleObj>
              </mc:Choice>
              <mc:Fallback>
                <p:oleObj name="Formel" r:id="rId9" imgW="1625600" imgH="4953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686" y="5204743"/>
                        <a:ext cx="2443162" cy="744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630" name="Picture 12" descr="Clausius_Rankine_Flaeche"/>
          <p:cNvPicPr>
            <a:picLocks noChangeAspect="1" noChangeArrowheads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60032" y="1412776"/>
            <a:ext cx="3597275" cy="275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55394" y="3624090"/>
            <a:ext cx="1844598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800" dirty="0" err="1">
                <a:latin typeface="Times"/>
                <a:cs typeface="Times"/>
              </a:rPr>
              <a:t>Fläche</a:t>
            </a:r>
            <a:r>
              <a:rPr lang="en-US" sz="1800" dirty="0">
                <a:latin typeface="Times"/>
                <a:cs typeface="Times"/>
              </a:rPr>
              <a:t> c-4-a-1-b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3"/>
          <p:cNvSpPr txBox="1">
            <a:spLocks noChangeArrowheads="1"/>
          </p:cNvSpPr>
          <p:nvPr/>
        </p:nvSpPr>
        <p:spPr bwMode="auto">
          <a:xfrm>
            <a:off x="838200" y="1066800"/>
            <a:ext cx="7526338" cy="53975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Wirkungsgrad: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Erhöhung des Kesseldruckes erhöht </a:t>
            </a:r>
            <a:r>
              <a:rPr lang="de-CH" sz="18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η</a:t>
            </a:r>
            <a:r>
              <a:rPr lang="de-CH" sz="1800" baseline="-250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th</a:t>
            </a:r>
            <a:endParaRPr lang="de-CH" sz="1800" baseline="-250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 algn="just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Verminderung des Kondensatordruckes erhöht </a:t>
            </a:r>
            <a:r>
              <a:rPr lang="de-CH" sz="18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η</a:t>
            </a:r>
            <a:r>
              <a:rPr lang="de-CH" sz="1800" baseline="-250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th</a:t>
            </a:r>
            <a:endParaRPr lang="de-CH" sz="18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27650" name="Object 2"/>
          <p:cNvGraphicFramePr>
            <a:graphicFrameLocks noChangeAspect="1"/>
          </p:cNvGraphicFramePr>
          <p:nvPr/>
        </p:nvGraphicFramePr>
        <p:xfrm>
          <a:off x="2800350" y="1343025"/>
          <a:ext cx="3949700" cy="91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98" name="Formel" r:id="rId3" imgW="2184400" imgH="508000" progId="Equation.3">
                  <p:embed/>
                </p:oleObj>
              </mc:Choice>
              <mc:Fallback>
                <p:oleObj name="Formel" r:id="rId3" imgW="2184400" imgH="5080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0350" y="1343025"/>
                        <a:ext cx="3949700" cy="91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1" name="Picture 14" descr="Clausius_Rankine_2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1850" y="2403475"/>
            <a:ext cx="3319463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15" descr="Clausius_Rankine_3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5325" y="2422525"/>
            <a:ext cx="3319463" cy="255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16"/>
          <p:cNvSpPr>
            <a:spLocks noChangeArrowheads="1"/>
          </p:cNvSpPr>
          <p:nvPr/>
        </p:nvSpPr>
        <p:spPr bwMode="auto">
          <a:xfrm>
            <a:off x="5705475" y="2701925"/>
            <a:ext cx="198438" cy="1984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3"/>
          <p:cNvSpPr txBox="1">
            <a:spLocks noChangeArrowheads="1"/>
          </p:cNvSpPr>
          <p:nvPr/>
        </p:nvSpPr>
        <p:spPr bwMode="auto">
          <a:xfrm>
            <a:off x="762000" y="990600"/>
            <a:ext cx="7526338" cy="510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 algn="just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Unterschiede zwischen realem und idealem Prozess: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Expansion in der Turbine: Aufgrund von Strömungsverlusten ist die Expansion in der Turbine nicht isentrop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Ebenso die Kompression in der Pumpe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Druckverluste in den Rohrleitungen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Irreversibilität der Verbrennung</a:t>
            </a: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endParaRPr lang="de-CH" sz="1900" dirty="0">
              <a:solidFill>
                <a:srgbClr val="000000"/>
              </a:solidFill>
              <a:latin typeface="TheSans 5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 err="1">
                <a:solidFill>
                  <a:srgbClr val="000000"/>
                </a:solidFill>
                <a:latin typeface="TheSans 5" charset="0"/>
              </a:rPr>
              <a:t>Irreversibilitäten</a:t>
            </a: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 bei den Wärmeübergängen</a:t>
            </a:r>
          </a:p>
          <a:p>
            <a:pPr lvl="2" algn="just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de-CH" sz="1700" dirty="0">
              <a:solidFill>
                <a:srgbClr val="000000"/>
              </a:solidFill>
              <a:latin typeface="Times" charset="0"/>
            </a:endParaRPr>
          </a:p>
          <a:p>
            <a:pPr algn="just"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 txBox="1">
            <a:spLocks noChangeArrowheads="1"/>
          </p:cNvSpPr>
          <p:nvPr/>
        </p:nvSpPr>
        <p:spPr bwMode="auto">
          <a:xfrm>
            <a:off x="574054" y="1916832"/>
            <a:ext cx="4646018" cy="40324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Steigerung des Wirkungsgrades durch Erhöhung der Turbineneintrittstemperatur (TIT)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Erhöhung des Frischdampfdruckes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Problem: Dampfgehalt x nach der Expansion sinkt (Untere Grenze 0.85 - 0.9), Erosionsgefahr und Nässeverluste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0072" y="2060848"/>
            <a:ext cx="3581451" cy="2430270"/>
          </a:xfrm>
          <a:prstGeom prst="rect">
            <a:avLst/>
          </a:prstGeom>
        </p:spPr>
      </p:pic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920328"/>
            <a:ext cx="7015163" cy="852488"/>
          </a:xfrm>
        </p:spPr>
        <p:txBody>
          <a:bodyPr/>
          <a:lstStyle/>
          <a:p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2.3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Überhitzung</a:t>
            </a:r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,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Zwischenüberhitzung</a:t>
            </a:r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,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Vorwärmung</a:t>
            </a:r>
            <a:endParaRPr lang="en-US" sz="2800" dirty="0">
              <a:latin typeface="TheSans 6-SemiBold" charset="0"/>
              <a:ea typeface="Osaka" charset="0"/>
              <a:cs typeface="Osaka" charset="0"/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7245875" y="4293676"/>
            <a:ext cx="164660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FFFF"/>
                </a:solidFill>
                <a:latin typeface="Arial"/>
                <a:cs typeface="Arial"/>
              </a:rPr>
              <a:t>Source: Fortnightly Power Profit</a:t>
            </a:r>
          </a:p>
        </p:txBody>
      </p:sp>
      <p:cxnSp>
        <p:nvCxnSpPr>
          <p:cNvPr id="4" name="Gerade Verbindung mit Pfeil 3"/>
          <p:cNvCxnSpPr/>
          <p:nvPr/>
        </p:nvCxnSpPr>
        <p:spPr bwMode="auto">
          <a:xfrm flipH="1" flipV="1">
            <a:off x="6084168" y="3645024"/>
            <a:ext cx="504056" cy="1152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feld 9"/>
          <p:cNvSpPr txBox="1"/>
          <p:nvPr/>
        </p:nvSpPr>
        <p:spPr>
          <a:xfrm>
            <a:off x="6516216" y="4725144"/>
            <a:ext cx="19011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“blade erosion”</a:t>
            </a:r>
          </a:p>
        </p:txBody>
      </p:sp>
    </p:spTree>
    <p:extLst>
      <p:ext uri="{BB962C8B-B14F-4D97-AF65-F5344CB8AC3E}">
        <p14:creationId xmlns:p14="http://schemas.microsoft.com/office/powerpoint/2010/main" val="40536695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4CD0D0-FD4C-7949-A824-5B690CE12034}" type="datetime1">
              <a:rPr lang="en-US" smtClean="0"/>
              <a:pPr>
                <a:defRPr/>
              </a:pPr>
              <a:t>11/2/21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A6701-6993-804A-908F-463AC674B1A9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627784" y="2636912"/>
            <a:ext cx="4241800" cy="356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95536" y="764704"/>
            <a:ext cx="7848872" cy="10801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Reduzierter Dampfgehalt reduziert die Leistung und die Standzeiten von Dampfturbinen</a:t>
            </a: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131840" y="1844824"/>
            <a:ext cx="350663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latin typeface="Arial"/>
                <a:cs typeface="Arial"/>
              </a:rPr>
              <a:t>Feuchtigkeitsanteil</a:t>
            </a:r>
            <a:r>
              <a:rPr lang="en-US" sz="2000" dirty="0">
                <a:latin typeface="Arial"/>
                <a:cs typeface="Arial"/>
              </a:rPr>
              <a:t> </a:t>
            </a:r>
            <a:r>
              <a:rPr lang="en-GB" sz="2000" dirty="0">
                <a:latin typeface="Arial"/>
                <a:ea typeface="Lucida Grande"/>
                <a:cs typeface="Arial"/>
              </a:rPr>
              <a:t>β </a:t>
            </a:r>
            <a:r>
              <a:rPr lang="en-GB" sz="2000" dirty="0" err="1">
                <a:latin typeface="Arial"/>
                <a:ea typeface="Lucida Grande"/>
                <a:cs typeface="Arial"/>
              </a:rPr>
              <a:t>steigt</a:t>
            </a:r>
            <a:endParaRPr lang="en-GB" sz="2000" dirty="0">
              <a:latin typeface="Arial"/>
              <a:ea typeface="Lucida Grande"/>
              <a:cs typeface="Arial"/>
            </a:endParaRPr>
          </a:p>
          <a:p>
            <a:pPr algn="ctr"/>
            <a:r>
              <a:rPr lang="en-GB" sz="2000" dirty="0" err="1">
                <a:latin typeface="Arial"/>
                <a:ea typeface="Lucida Grande"/>
                <a:cs typeface="Arial"/>
              </a:rPr>
              <a:t>über</a:t>
            </a:r>
            <a:r>
              <a:rPr lang="en-GB" sz="2000" dirty="0">
                <a:latin typeface="Arial"/>
                <a:ea typeface="Lucida Grande"/>
                <a:cs typeface="Arial"/>
              </a:rPr>
              <a:t> </a:t>
            </a:r>
            <a:r>
              <a:rPr lang="en-GB" sz="2000" dirty="0" err="1">
                <a:latin typeface="Arial"/>
                <a:ea typeface="Lucida Grande"/>
                <a:cs typeface="Arial"/>
              </a:rPr>
              <a:t>Turbinenstufe</a:t>
            </a:r>
            <a:r>
              <a:rPr lang="en-GB" sz="2000" dirty="0">
                <a:latin typeface="Arial"/>
                <a:ea typeface="Lucida Grande"/>
                <a:cs typeface="Arial"/>
              </a:rPr>
              <a:t> </a:t>
            </a:r>
            <a:r>
              <a:rPr lang="en-GB" sz="2000" dirty="0" err="1">
                <a:latin typeface="Arial"/>
                <a:ea typeface="Lucida Grande"/>
                <a:cs typeface="Arial"/>
              </a:rPr>
              <a:t>weiter</a:t>
            </a:r>
            <a:r>
              <a:rPr lang="en-GB" sz="2000" dirty="0">
                <a:latin typeface="Arial"/>
                <a:ea typeface="Lucida Grande"/>
                <a:cs typeface="Arial"/>
              </a:rPr>
              <a:t> an:</a:t>
            </a:r>
            <a:r>
              <a:rPr lang="en-US" sz="20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85662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wall_wet_steam.m4v">
            <a:hlinkClick r:id="" action="ppaction://media"/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3400" y="2233613"/>
            <a:ext cx="3886200" cy="3457575"/>
          </a:xfrm>
        </p:spPr>
      </p:pic>
      <p:pic>
        <p:nvPicPr>
          <p:cNvPr id="15" name="wall_dry_steam.m4v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72000" y="2233613"/>
            <a:ext cx="3886200" cy="3457575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4CD0D0-FD4C-7949-A824-5B690CE12034}" type="datetime1">
              <a:rPr lang="en-US" smtClean="0"/>
              <a:pPr>
                <a:defRPr/>
              </a:pPr>
              <a:t>11/2/21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A6701-6993-804A-908F-463AC674B1A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  <p:sp>
        <p:nvSpPr>
          <p:cNvPr id="12" name="Textfeld 11"/>
          <p:cNvSpPr txBox="1"/>
          <p:nvPr/>
        </p:nvSpPr>
        <p:spPr>
          <a:xfrm>
            <a:off x="1763688" y="1732746"/>
            <a:ext cx="15055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Nassdampf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5508104" y="1732746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Trockener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Dampf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611560" y="980728"/>
            <a:ext cx="78919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Simulation der </a:t>
            </a:r>
            <a:r>
              <a:rPr lang="en-GB" sz="2000" dirty="0" err="1">
                <a:latin typeface="Arial"/>
                <a:cs typeface="Arial"/>
              </a:rPr>
              <a:t>Turbinenstufe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mit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Nassdampf</a:t>
            </a:r>
            <a:r>
              <a:rPr lang="en-GB" sz="2000" dirty="0">
                <a:latin typeface="Arial"/>
                <a:cs typeface="Arial"/>
              </a:rPr>
              <a:t> und </a:t>
            </a:r>
            <a:r>
              <a:rPr lang="en-GB" sz="2000" dirty="0" err="1">
                <a:latin typeface="Arial"/>
                <a:cs typeface="Arial"/>
              </a:rPr>
              <a:t>trockenem</a:t>
            </a:r>
            <a:r>
              <a:rPr lang="en-GB" sz="2000" dirty="0">
                <a:latin typeface="Arial"/>
                <a:cs typeface="Arial"/>
              </a:rPr>
              <a:t> </a:t>
            </a:r>
            <a:r>
              <a:rPr lang="en-GB" sz="2000" dirty="0" err="1">
                <a:latin typeface="Arial"/>
                <a:cs typeface="Arial"/>
              </a:rPr>
              <a:t>Dampf</a:t>
            </a:r>
            <a:r>
              <a:rPr lang="en-GB" sz="2000" dirty="0">
                <a:latin typeface="Arial"/>
                <a:cs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6916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5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75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14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>
                <a:latin typeface="TheSans 6-SemiBold" charset="0"/>
                <a:ea typeface="Osaka" charset="0"/>
                <a:cs typeface="Osaka" charset="0"/>
              </a:rPr>
              <a:t>Thermodynamik III</a:t>
            </a:r>
          </a:p>
        </p:txBody>
      </p:sp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3810000"/>
            <a:ext cx="7620000" cy="1600200"/>
          </a:xfrm>
        </p:spPr>
        <p:txBody>
          <a:bodyPr/>
          <a:lstStyle/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de-DE" b="1" dirty="0">
                <a:latin typeface="TheSans 5" charset="0"/>
                <a:ea typeface="Osaka" charset="0"/>
                <a:cs typeface="Osaka" charset="0"/>
              </a:rPr>
              <a:t>2 - Dampfkraftprozesse</a:t>
            </a:r>
          </a:p>
          <a:p>
            <a:pPr eaLnBrk="1" hangingPunct="1">
              <a:tabLst>
                <a:tab pos="342900" algn="l"/>
              </a:tabLst>
            </a:pPr>
            <a:endParaRPr lang="en-US" dirty="0">
              <a:latin typeface="TheSans 5" charset="0"/>
              <a:ea typeface="Osaka" charset="0"/>
              <a:cs typeface="Osaka" charset="0"/>
            </a:endParaRPr>
          </a:p>
          <a:p>
            <a:pPr eaLnBrk="1" hangingPunct="1">
              <a:tabLst>
                <a:tab pos="342900" algn="l"/>
              </a:tabLst>
            </a:pPr>
            <a:r>
              <a:rPr lang="en-US" dirty="0">
                <a:latin typeface="TheSans 5" charset="0"/>
                <a:ea typeface="Osaka" charset="0"/>
                <a:cs typeface="Osaka" charset="0"/>
              </a:rPr>
              <a:t>HS 2021</a:t>
            </a:r>
          </a:p>
          <a:p>
            <a:pPr eaLnBrk="1" hangingPunct="1">
              <a:tabLst>
                <a:tab pos="342900" algn="l"/>
              </a:tabLst>
            </a:pPr>
            <a:r>
              <a:rPr lang="en-US" dirty="0">
                <a:latin typeface="TheSans 5" charset="0"/>
                <a:ea typeface="Osaka" charset="0"/>
                <a:cs typeface="Osaka" charset="0"/>
              </a:rPr>
              <a:t>Prof. Reza S. Abhari</a:t>
            </a:r>
          </a:p>
          <a:p>
            <a:pPr eaLnBrk="1" hangingPunct="1">
              <a:tabLst>
                <a:tab pos="342900" algn="l"/>
              </a:tabLst>
            </a:pPr>
            <a:endParaRPr lang="en-US" dirty="0"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 txBox="1">
            <a:spLocks noChangeArrowheads="1"/>
          </p:cNvSpPr>
          <p:nvPr/>
        </p:nvSpPr>
        <p:spPr bwMode="auto">
          <a:xfrm>
            <a:off x="574054" y="1412776"/>
            <a:ext cx="3133850" cy="468052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Überhitzung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im Dampferzeuger (4 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 1)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: </a:t>
            </a:r>
          </a:p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Dampf wird über die Sättigungstemperatur erhitzt</a:t>
            </a: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pic>
        <p:nvPicPr>
          <p:cNvPr id="29699" name="Picture 5" descr="Ueberhitzung_1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91880" y="1556792"/>
            <a:ext cx="5256584" cy="4941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3"/>
          <p:cNvSpPr txBox="1">
            <a:spLocks noChangeArrowheads="1"/>
          </p:cNvSpPr>
          <p:nvPr/>
        </p:nvSpPr>
        <p:spPr bwMode="auto">
          <a:xfrm>
            <a:off x="533400" y="1050925"/>
            <a:ext cx="3722386" cy="489835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Zwischenüberhitzung(2 </a:t>
            </a: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  <a:sym typeface="Wingdings" pitchFamily="2" charset="2"/>
              </a:rPr>
              <a:t>3)</a:t>
            </a: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(</a:t>
            </a:r>
            <a:r>
              <a:rPr lang="de-CH" sz="2100" b="1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Reheating</a:t>
            </a: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): 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Dampf aus dem Dampferzeuger expandiert in Hochdruckturbine (HPT) auf Zwischendruck </a:t>
            </a:r>
            <a:r>
              <a:rPr lang="de-CH" sz="21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p</a:t>
            </a:r>
            <a:r>
              <a:rPr lang="de-CH" sz="2100" baseline="-250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z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, wird dann auf T</a:t>
            </a:r>
            <a:r>
              <a:rPr lang="de-CH" sz="2100" baseline="-250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3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 erhitzt und expandiert in Niederdruckturbine (LPT) auf p</a:t>
            </a:r>
            <a:r>
              <a:rPr lang="de-CH" sz="2100" baseline="-250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0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Zwei Ursachen für Steigerung von TIT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Erhöhung des Kesseldrucks p</a:t>
            </a:r>
          </a:p>
          <a:p>
            <a:pPr lvl="1">
              <a:spcBef>
                <a:spcPts val="500"/>
              </a:spcBef>
              <a:spcAft>
                <a:spcPts val="500"/>
              </a:spcAft>
              <a:buFontTx/>
              <a:buChar char="–"/>
            </a:pPr>
            <a:r>
              <a:rPr lang="de-CH" sz="1900" dirty="0">
                <a:solidFill>
                  <a:srgbClr val="000000"/>
                </a:solidFill>
                <a:latin typeface="TheSans 5" charset="0"/>
              </a:rPr>
              <a:t>Zusätzliche Wärmeaufnahme im Zwischenüberhitzer</a:t>
            </a:r>
            <a:endParaRPr lang="de-CH" sz="1900" baseline="-25000" dirty="0">
              <a:solidFill>
                <a:srgbClr val="000000"/>
              </a:solidFill>
              <a:latin typeface="TheSans 5" charset="0"/>
            </a:endParaRP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None/>
            </a:pPr>
            <a:endParaRPr lang="de-CH" sz="16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pic>
        <p:nvPicPr>
          <p:cNvPr id="30722" name="Picture 7" descr="Ueberhitzung_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5786" y="1772816"/>
            <a:ext cx="4751518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3"/>
          <p:cNvSpPr txBox="1">
            <a:spLocks noChangeArrowheads="1"/>
          </p:cNvSpPr>
          <p:nvPr/>
        </p:nvSpPr>
        <p:spPr bwMode="auto">
          <a:xfrm>
            <a:off x="683568" y="836712"/>
            <a:ext cx="8064896" cy="148816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Vorwärmung des Speisewassers: </a:t>
            </a: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Gleichzeitige Anhebung der Wassertemperatur im Dampferzeuger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sz="21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Vorwärmung (Regeneration) bewirkt Verminderung des </a:t>
            </a:r>
            <a:r>
              <a:rPr lang="de-CH" sz="2100" dirty="0" err="1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Exergieverlusts</a:t>
            </a:r>
            <a:endParaRPr lang="de-CH" sz="21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sp>
        <p:nvSpPr>
          <p:cNvPr id="31746" name="Rectangle 6"/>
          <p:cNvSpPr>
            <a:spLocks noChangeArrowheads="1"/>
          </p:cNvSpPr>
          <p:nvPr/>
        </p:nvSpPr>
        <p:spPr bwMode="auto">
          <a:xfrm>
            <a:off x="827584" y="6101466"/>
            <a:ext cx="37115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 err="1">
                <a:latin typeface="Arial" charset="0"/>
                <a:cs typeface="Arial" charset="0"/>
              </a:rPr>
              <a:t>Normaler</a:t>
            </a:r>
            <a:r>
              <a:rPr lang="en-US" dirty="0">
                <a:latin typeface="Arial" charset="0"/>
                <a:cs typeface="Arial" charset="0"/>
              </a:rPr>
              <a:t> </a:t>
            </a:r>
            <a:r>
              <a:rPr lang="en-US" dirty="0" err="1">
                <a:latin typeface="Arial" charset="0"/>
                <a:cs typeface="Arial" charset="0"/>
              </a:rPr>
              <a:t>Wärmetauscher</a:t>
            </a: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31747" name="Rectangle 7"/>
          <p:cNvSpPr>
            <a:spLocks noChangeArrowheads="1"/>
          </p:cNvSpPr>
          <p:nvPr/>
        </p:nvSpPr>
        <p:spPr bwMode="auto">
          <a:xfrm>
            <a:off x="4919414" y="6090353"/>
            <a:ext cx="3829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  <a:cs typeface="Arial" charset="0"/>
              </a:rPr>
              <a:t>Regenerative </a:t>
            </a:r>
            <a:r>
              <a:rPr lang="en-US" dirty="0" err="1">
                <a:latin typeface="Arial" charset="0"/>
                <a:cs typeface="Arial" charset="0"/>
              </a:rPr>
              <a:t>Vorwärmung</a:t>
            </a:r>
            <a:endParaRPr lang="en-US" dirty="0">
              <a:latin typeface="Arial" charset="0"/>
              <a:cs typeface="Arial" charset="0"/>
            </a:endParaRPr>
          </a:p>
        </p:txBody>
      </p:sp>
      <p:pic>
        <p:nvPicPr>
          <p:cNvPr id="31749" name="Picture 10" descr="Diagramm_Dampf_Waermetauscher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30932" y="2453456"/>
            <a:ext cx="2934646" cy="3587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5677743" y="2453456"/>
            <a:ext cx="3070721" cy="3568635"/>
            <a:chOff x="5677743" y="2980707"/>
            <a:chExt cx="2422649" cy="3041384"/>
          </a:xfrm>
        </p:grpSpPr>
        <p:pic>
          <p:nvPicPr>
            <p:cNvPr id="31750" name="Picture 11" descr="Diagramm_Dampf_Vorwaermer"/>
            <p:cNvPicPr>
              <a:picLocks noChangeAspect="1" noChangeArrowheads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77743" y="2980707"/>
              <a:ext cx="2422649" cy="3041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1" descr="Diagramm_Dampf_Vorwaermer"/>
            <p:cNvPicPr>
              <a:picLocks noChangeAspect="1" noChangeArrowheads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80052" y="3717032"/>
              <a:ext cx="305866" cy="305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/>
          <p:cNvSpPr txBox="1">
            <a:spLocks noChangeArrowheads="1"/>
          </p:cNvSpPr>
          <p:nvPr/>
        </p:nvSpPr>
        <p:spPr bwMode="auto">
          <a:xfrm>
            <a:off x="755576" y="703567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Offener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33795" name="Object 2"/>
          <p:cNvGraphicFramePr>
            <a:graphicFrameLocks noChangeAspect="1"/>
          </p:cNvGraphicFramePr>
          <p:nvPr/>
        </p:nvGraphicFramePr>
        <p:xfrm>
          <a:off x="676275" y="2030413"/>
          <a:ext cx="7350125" cy="4370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42" name="Document" r:id="rId3" imgW="10196825" imgH="6044444" progId="Word.Document.8">
                  <p:embed/>
                </p:oleObj>
              </mc:Choice>
              <mc:Fallback>
                <p:oleObj name="Document" r:id="rId3" imgW="10196825" imgH="6044444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6275" y="2030413"/>
                        <a:ext cx="7350125" cy="4370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3"/>
          <p:cNvSpPr txBox="1">
            <a:spLocks noChangeArrowheads="1"/>
          </p:cNvSpPr>
          <p:nvPr/>
        </p:nvSpPr>
        <p:spPr bwMode="auto">
          <a:xfrm>
            <a:off x="762000" y="1844824"/>
            <a:ext cx="7015163" cy="257820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100" dirty="0">
                <a:latin typeface="TheSans 5" charset="0"/>
                <a:ea typeface="Osaka" charset="0"/>
                <a:cs typeface="Osaka" charset="0"/>
              </a:rPr>
              <a:t>Mischung zweier Strömungen unterschiedlicher Temperatur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100" dirty="0">
                <a:latin typeface="TheSans 5" charset="0"/>
                <a:ea typeface="Osaka" charset="0"/>
                <a:cs typeface="Osaka" charset="0"/>
              </a:rPr>
              <a:t>Teil der Strömung wird in der Turbine zur Vorwärmung des Speisewassers abgezweigt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DE" sz="2100" dirty="0">
                <a:latin typeface="TheSans 5" charset="0"/>
                <a:ea typeface="Osaka" charset="0"/>
                <a:cs typeface="Osaka" charset="0"/>
              </a:rPr>
              <a:t>Einsparung thermischer Energie, aber Turbine produziert weniger Arbeit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755576" y="703567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Offener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7319" y="1774105"/>
            <a:ext cx="3313113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7"/>
          <p:cNvSpPr>
            <a:spLocks noChangeArrowheads="1"/>
          </p:cNvSpPr>
          <p:nvPr/>
        </p:nvSpPr>
        <p:spPr bwMode="auto">
          <a:xfrm>
            <a:off x="899592" y="1546945"/>
            <a:ext cx="32004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 dirty="0">
                <a:solidFill>
                  <a:srgbClr val="000000"/>
                </a:solidFill>
                <a:latin typeface="Arial" charset="0"/>
                <a:cs typeface="Arial" charset="0"/>
              </a:rPr>
              <a:t>Massenbilanz bei der Turbine</a:t>
            </a:r>
          </a:p>
        </p:txBody>
      </p:sp>
      <p:sp>
        <p:nvSpPr>
          <p:cNvPr id="35843" name="Rectangle 8"/>
          <p:cNvSpPr>
            <a:spLocks noChangeArrowheads="1"/>
          </p:cNvSpPr>
          <p:nvPr/>
        </p:nvSpPr>
        <p:spPr bwMode="auto">
          <a:xfrm>
            <a:off x="899592" y="3139901"/>
            <a:ext cx="327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>
                <a:solidFill>
                  <a:srgbClr val="000000"/>
                </a:solidFill>
                <a:latin typeface="Arial" charset="0"/>
                <a:cs typeface="Arial" charset="0"/>
              </a:rPr>
              <a:t>Energiebilanz Wärmetauscher</a:t>
            </a:r>
          </a:p>
        </p:txBody>
      </p:sp>
      <p:graphicFrame>
        <p:nvGraphicFramePr>
          <p:cNvPr id="3584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869671"/>
              </p:ext>
            </p:extLst>
          </p:nvPr>
        </p:nvGraphicFramePr>
        <p:xfrm>
          <a:off x="1193279" y="3543126"/>
          <a:ext cx="22796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4" name="Equation" r:id="rId4" imgW="1320800" imgH="203200" progId="Equation.3">
                  <p:embed/>
                </p:oleObj>
              </mc:Choice>
              <mc:Fallback>
                <p:oleObj name="Equation" r:id="rId4" imgW="1320800" imgH="203200" progId="Equation.3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3279" y="3543126"/>
                        <a:ext cx="22796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3495158"/>
              </p:ext>
            </p:extLst>
          </p:nvPr>
        </p:nvGraphicFramePr>
        <p:xfrm>
          <a:off x="1175817" y="4101926"/>
          <a:ext cx="1163637" cy="677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5" name="Equation" r:id="rId6" imgW="711200" imgH="406400" progId="Equation.3">
                  <p:embed/>
                </p:oleObj>
              </mc:Choice>
              <mc:Fallback>
                <p:oleObj name="Equation" r:id="rId6" imgW="711200" imgH="4064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5817" y="4101926"/>
                        <a:ext cx="1163637" cy="677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6" name="Rectangle 15"/>
          <p:cNvSpPr>
            <a:spLocks noChangeArrowheads="1"/>
          </p:cNvSpPr>
          <p:nvPr/>
        </p:nvSpPr>
        <p:spPr bwMode="auto">
          <a:xfrm>
            <a:off x="899592" y="4892501"/>
            <a:ext cx="36623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>
                <a:solidFill>
                  <a:srgbClr val="000000"/>
                </a:solidFill>
                <a:latin typeface="Arial" charset="0"/>
                <a:cs typeface="Arial" charset="0"/>
              </a:rPr>
              <a:t>Energiebilanz Turbine und Pumpe</a:t>
            </a:r>
          </a:p>
        </p:txBody>
      </p:sp>
      <p:sp>
        <p:nvSpPr>
          <p:cNvPr id="35847" name="Rectangle 18"/>
          <p:cNvSpPr>
            <a:spLocks noChangeArrowheads="1"/>
          </p:cNvSpPr>
          <p:nvPr/>
        </p:nvSpPr>
        <p:spPr bwMode="auto">
          <a:xfrm>
            <a:off x="5014392" y="4879801"/>
            <a:ext cx="37782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>
                <a:solidFill>
                  <a:srgbClr val="000000"/>
                </a:solidFill>
                <a:latin typeface="Arial" charset="0"/>
                <a:cs typeface="Arial" charset="0"/>
              </a:rPr>
              <a:t>Energiebilanz Kessel, Kondensator</a:t>
            </a:r>
          </a:p>
        </p:txBody>
      </p:sp>
      <p:graphicFrame>
        <p:nvGraphicFramePr>
          <p:cNvPr id="35848" name="Object 4"/>
          <p:cNvGraphicFramePr>
            <a:graphicFrameLocks noGrp="1" noChangeAspect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521057543"/>
              </p:ext>
            </p:extLst>
          </p:nvPr>
        </p:nvGraphicFramePr>
        <p:xfrm>
          <a:off x="1286942" y="1941835"/>
          <a:ext cx="2057400" cy="112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6" name="Formel" r:id="rId8" imgW="1206500" imgH="660400" progId="Equation.3">
                  <p:embed/>
                </p:oleObj>
              </mc:Choice>
              <mc:Fallback>
                <p:oleObj name="Formel" r:id="rId8" imgW="1206500" imgH="6604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6942" y="1941835"/>
                        <a:ext cx="2057400" cy="112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005908"/>
              </p:ext>
            </p:extLst>
          </p:nvPr>
        </p:nvGraphicFramePr>
        <p:xfrm>
          <a:off x="1250429" y="5305251"/>
          <a:ext cx="3201988" cy="150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7" name="Formel" r:id="rId10" imgW="1993900" imgH="939800" progId="Equation.3">
                  <p:embed/>
                </p:oleObj>
              </mc:Choice>
              <mc:Fallback>
                <p:oleObj name="Formel" r:id="rId10" imgW="1993900" imgH="939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0429" y="5305251"/>
                        <a:ext cx="3201988" cy="150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5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1945380"/>
              </p:ext>
            </p:extLst>
          </p:nvPr>
        </p:nvGraphicFramePr>
        <p:xfrm>
          <a:off x="5408092" y="5284613"/>
          <a:ext cx="2325687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68" name="Formel" r:id="rId12" imgW="1435100" imgH="914400" progId="Equation.3">
                  <p:embed/>
                </p:oleObj>
              </mc:Choice>
              <mc:Fallback>
                <p:oleObj name="Formel" r:id="rId12" imgW="1435100" imgH="9144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08092" y="5284613"/>
                        <a:ext cx="2325687" cy="148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683568" y="692696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Offener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3"/>
          <p:cNvSpPr txBox="1">
            <a:spLocks noChangeArrowheads="1"/>
          </p:cNvSpPr>
          <p:nvPr/>
        </p:nvSpPr>
        <p:spPr bwMode="auto">
          <a:xfrm>
            <a:off x="755576" y="1700808"/>
            <a:ext cx="7344816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Hauptströmung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und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abgezweigte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Strömung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werden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nicht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gemischt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,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es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liegt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lediglich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ein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Wärmeübergang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vor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3686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710730"/>
              </p:ext>
            </p:extLst>
          </p:nvPr>
        </p:nvGraphicFramePr>
        <p:xfrm>
          <a:off x="683568" y="2924944"/>
          <a:ext cx="7454900" cy="292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13" name="Document" r:id="rId3" imgW="10336508" imgH="4076190" progId="Word.Document.8">
                  <p:embed/>
                </p:oleObj>
              </mc:Choice>
              <mc:Fallback>
                <p:oleObj name="Document" r:id="rId3" imgW="10336508" imgH="407619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2924944"/>
                        <a:ext cx="7454900" cy="2928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3568" y="692696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Geschlossener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88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8420085"/>
              </p:ext>
            </p:extLst>
          </p:nvPr>
        </p:nvGraphicFramePr>
        <p:xfrm>
          <a:off x="626318" y="1484784"/>
          <a:ext cx="6681986" cy="36873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7" name="Document" r:id="rId3" imgW="10082540" imgH="5561905" progId="Word.Document.8">
                  <p:embed/>
                </p:oleObj>
              </mc:Choice>
              <mc:Fallback>
                <p:oleObj name="Document" r:id="rId3" imgW="10082540" imgH="5561905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6318" y="1484784"/>
                        <a:ext cx="6681986" cy="368736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683568" y="692696"/>
            <a:ext cx="7015163" cy="8532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Beispiel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für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Regenerativen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b="1" dirty="0" err="1">
                <a:latin typeface="TheSans 5" charset="0"/>
                <a:ea typeface="Osaka" charset="0"/>
                <a:cs typeface="Osaka" charset="0"/>
              </a:rPr>
              <a:t>Dampfarbeitsprozess</a:t>
            </a:r>
            <a:r>
              <a:rPr lang="en-US" sz="2100" b="1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Geschlossener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Speisewasser-Wärmetauscher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27584" y="5363368"/>
            <a:ext cx="390526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1800" dirty="0">
                <a:latin typeface="Arial" charset="0"/>
                <a:cs typeface="Arial" charset="0"/>
              </a:rPr>
              <a:t>Energiebilanz beim Wärmetauscher:</a:t>
            </a:r>
          </a:p>
          <a:p>
            <a:endParaRPr lang="de-DE" sz="1800" dirty="0">
              <a:latin typeface="Arial" charset="0"/>
              <a:cs typeface="Arial" charset="0"/>
            </a:endParaRPr>
          </a:p>
          <a:p>
            <a:r>
              <a:rPr lang="de-DE" sz="1800" dirty="0">
                <a:latin typeface="Arial" charset="0"/>
                <a:cs typeface="Arial" charset="0"/>
              </a:rPr>
              <a:t>                       </a:t>
            </a:r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9910373"/>
              </p:ext>
            </p:extLst>
          </p:nvPr>
        </p:nvGraphicFramePr>
        <p:xfrm>
          <a:off x="4735513" y="5340350"/>
          <a:ext cx="270351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8" name="Formel" r:id="rId5" imgW="1473200" imgH="241300" progId="Equation.3">
                  <p:embed/>
                </p:oleObj>
              </mc:Choice>
              <mc:Fallback>
                <p:oleObj name="Formel" r:id="rId5" imgW="14732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35513" y="5340350"/>
                        <a:ext cx="270351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391490"/>
              </p:ext>
            </p:extLst>
          </p:nvPr>
        </p:nvGraphicFramePr>
        <p:xfrm>
          <a:off x="4750097" y="5733256"/>
          <a:ext cx="1262063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79" name="Equation" r:id="rId7" imgW="711200" imgH="406400" progId="Equation.3">
                  <p:embed/>
                </p:oleObj>
              </mc:Choice>
              <mc:Fallback>
                <p:oleObj name="Equation" r:id="rId7" imgW="711200" imgH="40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0097" y="5733256"/>
                        <a:ext cx="1262063" cy="73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 noChangeArrowheads="1"/>
          </p:cNvSpPr>
          <p:nvPr>
            <p:ph type="title"/>
          </p:nvPr>
        </p:nvSpPr>
        <p:spPr>
          <a:xfrm>
            <a:off x="611560" y="416273"/>
            <a:ext cx="7015163" cy="852487"/>
          </a:xfrm>
        </p:spPr>
        <p:txBody>
          <a:bodyPr/>
          <a:lstStyle/>
          <a:p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2.4 Kraft -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Wärme</a:t>
            </a:r>
            <a:r>
              <a:rPr lang="en-US" sz="2800" dirty="0">
                <a:latin typeface="TheSans 6-SemiBold" charset="0"/>
                <a:ea typeface="Osaka" charset="0"/>
                <a:cs typeface="Osaka" charset="0"/>
              </a:rPr>
              <a:t> - </a:t>
            </a:r>
            <a:r>
              <a:rPr lang="en-US" sz="2800" dirty="0" err="1">
                <a:latin typeface="TheSans 6-SemiBold" charset="0"/>
                <a:ea typeface="Osaka" charset="0"/>
                <a:cs typeface="Osaka" charset="0"/>
              </a:rPr>
              <a:t>Kopplung</a:t>
            </a:r>
            <a:endParaRPr lang="en-US" sz="2800" dirty="0">
              <a:latin typeface="TheSans 6-SemiBold" charset="0"/>
              <a:ea typeface="Osaka" charset="0"/>
              <a:cs typeface="Osaka" charset="0"/>
            </a:endParaRPr>
          </a:p>
        </p:txBody>
      </p:sp>
      <p:sp>
        <p:nvSpPr>
          <p:cNvPr id="32770" name="Rectangle 3"/>
          <p:cNvSpPr txBox="1">
            <a:spLocks noChangeArrowheads="1"/>
          </p:cNvSpPr>
          <p:nvPr/>
        </p:nvSpPr>
        <p:spPr bwMode="auto">
          <a:xfrm>
            <a:off x="725189" y="1080517"/>
            <a:ext cx="7015163" cy="22764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Gleichzeitige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Bereitstellung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von Strom und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Wärme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Temperatur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der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abfallenden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Wärme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zu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gering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Anzapfturbine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,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Gegendruckturbine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Folge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: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Wirkungsgradverlust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im</a:t>
            </a:r>
            <a:r>
              <a:rPr lang="en-US" sz="2100" dirty="0">
                <a:latin typeface="TheSans 5" charset="0"/>
                <a:ea typeface="Osaka" charset="0"/>
                <a:cs typeface="Osaka" charset="0"/>
              </a:rPr>
              <a:t> </a:t>
            </a:r>
            <a:r>
              <a:rPr lang="en-US" sz="2100" dirty="0" err="1">
                <a:latin typeface="TheSans 5" charset="0"/>
                <a:ea typeface="Osaka" charset="0"/>
                <a:cs typeface="Osaka" charset="0"/>
              </a:rPr>
              <a:t>Wasserdampfkreislauf</a:t>
            </a:r>
            <a:endParaRPr lang="en-US" sz="2100" dirty="0">
              <a:latin typeface="TheSans 5" charset="0"/>
              <a:ea typeface="Osaka" charset="0"/>
              <a:cs typeface="Osaka" charset="0"/>
            </a:endParaRPr>
          </a:p>
        </p:txBody>
      </p:sp>
      <p:graphicFrame>
        <p:nvGraphicFramePr>
          <p:cNvPr id="32771" name="Object 2"/>
          <p:cNvGraphicFramePr>
            <a:graphicFrameLocks noGrp="1" noChangeAspect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61939138"/>
              </p:ext>
            </p:extLst>
          </p:nvPr>
        </p:nvGraphicFramePr>
        <p:xfrm>
          <a:off x="683568" y="3140968"/>
          <a:ext cx="4857750" cy="343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17" name="Dokument" r:id="rId3" imgW="2794000" imgH="1981200" progId="Word.Document.8">
                  <p:embed/>
                </p:oleObj>
              </mc:Choice>
              <mc:Fallback>
                <p:oleObj name="Dokument" r:id="rId3" imgW="2794000" imgH="1981200" progId="Word.Document.8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3140968"/>
                        <a:ext cx="4857750" cy="343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886892" y="6093296"/>
            <a:ext cx="2325067" cy="3847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900" dirty="0" err="1"/>
              <a:t>Wärmetauscher</a:t>
            </a:r>
            <a:endParaRPr lang="en-US" sz="1900" dirty="0"/>
          </a:p>
        </p:txBody>
      </p:sp>
      <p:pic>
        <p:nvPicPr>
          <p:cNvPr id="3" name="Bild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0112" y="2996952"/>
            <a:ext cx="2790662" cy="360622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070308" y="6597932"/>
            <a:ext cx="139012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</a:t>
            </a:r>
            <a:r>
              <a:rPr lang="en-GB" sz="800" dirty="0" err="1">
                <a:latin typeface="Arial"/>
                <a:cs typeface="Arial"/>
              </a:rPr>
              <a:t>Heizungsfinder.de</a:t>
            </a:r>
            <a:endParaRPr lang="en-GB" sz="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7501E6C-A377-2847-8A77-91169C7E91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147691"/>
              </p:ext>
            </p:extLst>
          </p:nvPr>
        </p:nvGraphicFramePr>
        <p:xfrm>
          <a:off x="107504" y="2020184"/>
          <a:ext cx="8928546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3292591185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5514242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61523712"/>
                    </a:ext>
                  </a:extLst>
                </a:gridCol>
                <a:gridCol w="2663850">
                  <a:extLst>
                    <a:ext uri="{9D8B030D-6E8A-4147-A177-3AD203B41FA5}">
                      <a16:colId xmlns:a16="http://schemas.microsoft.com/office/drawing/2014/main" val="49718332"/>
                    </a:ext>
                  </a:extLst>
                </a:gridCol>
              </a:tblGrid>
              <a:tr h="246885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Vorlesung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Übung</a:t>
                      </a:r>
                      <a:r>
                        <a:rPr lang="en-US" dirty="0"/>
                        <a:t>/</a:t>
                      </a:r>
                      <a:r>
                        <a:rPr lang="en-US" dirty="0" err="1"/>
                        <a:t>Beispiel</a:t>
                      </a:r>
                      <a:endParaRPr lang="en-US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173710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b="1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Thema</a:t>
                      </a:r>
                      <a:r>
                        <a:rPr lang="en-US" sz="1600" b="1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/>
                        <a:t>Datum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 dirty="0" err="1"/>
                        <a:t>Thema</a:t>
                      </a:r>
                      <a:endParaRPr lang="en-US" sz="16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9257529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09.11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Prozess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des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Energieaustausches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09.11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Geschwindigkeitsdreiecke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57658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16.11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Dampfkraftprozesse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16.11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Rankine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0486396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23.11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Gasarbeitsprozesse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Verbrennungsmotoren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23.11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Diesel / Otto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562703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30.11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Gasarbeitsprozesse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Gasturbinenprozesse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30.11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Brayton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969888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07.12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Gasarbeitsprozesse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-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Kombinierten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07.12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Kombinierter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Zyklus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938314"/>
                  </a:ext>
                </a:extLst>
              </a:tr>
              <a:tr h="246885">
                <a:tc>
                  <a:txBody>
                    <a:bodyPr/>
                    <a:lstStyle/>
                    <a:p>
                      <a:r>
                        <a:rPr lang="en-US" sz="1600" dirty="0"/>
                        <a:t>14.12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Kältemaschinen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und 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Wärmepumpen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14.12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Kältemaschine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</a:t>
                      </a:r>
                      <a:r>
                        <a:rPr lang="en-US" sz="16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Wärmepumpe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212833"/>
                  </a:ext>
                </a:extLst>
              </a:tr>
              <a:tr h="165929">
                <a:tc>
                  <a:txBody>
                    <a:bodyPr/>
                    <a:lstStyle/>
                    <a:p>
                      <a:r>
                        <a:rPr lang="en-US" sz="1600" dirty="0"/>
                        <a:t>21.12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600" dirty="0" err="1"/>
                        <a:t>K</a:t>
                      </a: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ältemaschinen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  <a:p>
                      <a:pPr algn="l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Oxyfuel,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Carbon</a:t>
                      </a:r>
                      <a:r>
                        <a:rPr lang="en-US" sz="16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Capture and Storage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21.12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Wärmepumpe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978787"/>
                  </a:ext>
                </a:extLst>
              </a:tr>
            </a:tbl>
          </a:graphicData>
        </a:graphic>
      </p:graphicFrame>
      <p:sp>
        <p:nvSpPr>
          <p:cNvPr id="8193" name="Title 1"/>
          <p:cNvSpPr>
            <a:spLocks noGrp="1"/>
          </p:cNvSpPr>
          <p:nvPr/>
        </p:nvSpPr>
        <p:spPr bwMode="auto">
          <a:xfrm>
            <a:off x="3203575" y="836613"/>
            <a:ext cx="2663825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anchor="ctr"/>
          <a:lstStyle/>
          <a:p>
            <a:pPr eaLnBrk="0" hangingPunct="0"/>
            <a:r>
              <a:rPr lang="en-US" sz="4000">
                <a:solidFill>
                  <a:srgbClr val="6AB575"/>
                </a:solidFill>
                <a:latin typeface="TheSans 6-SemiBold" charset="0"/>
                <a:ea typeface="Osaka" charset="0"/>
                <a:cs typeface="Osaka" charset="0"/>
              </a:rPr>
              <a:t>Overview</a:t>
            </a:r>
          </a:p>
        </p:txBody>
      </p:sp>
      <p:sp>
        <p:nvSpPr>
          <p:cNvPr id="8194" name="Slide Number Placeholder 4"/>
          <p:cNvSpPr txBox="1">
            <a:spLocks/>
          </p:cNvSpPr>
          <p:nvPr/>
        </p:nvSpPr>
        <p:spPr bwMode="auto">
          <a:xfrm>
            <a:off x="7442200" y="6481763"/>
            <a:ext cx="15938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/>
            <a:fld id="{AE72D08B-6028-8147-B7ED-53C650B830A0}" type="slidenum">
              <a:rPr lang="en-US" sz="1400">
                <a:solidFill>
                  <a:schemeClr val="bg1"/>
                </a:solidFill>
                <a:ea typeface="Osaka" charset="0"/>
                <a:cs typeface="Osaka" charset="0"/>
              </a:rPr>
              <a:pPr algn="r"/>
              <a:t>3</a:t>
            </a:fld>
            <a:endParaRPr lang="en-US" sz="1400">
              <a:solidFill>
                <a:schemeClr val="bg1"/>
              </a:solidFill>
              <a:ea typeface="Osaka" charset="0"/>
              <a:cs typeface="Osaka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5903931-82B5-4543-92B8-B08B7F1F2D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76" y="2996952"/>
            <a:ext cx="8934021" cy="360040"/>
          </a:xfrm>
          <a:prstGeom prst="rect">
            <a:avLst/>
          </a:prstGeom>
          <a:noFill/>
          <a:ln w="3492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6"/>
          <p:cNvSpPr>
            <a:spLocks noGrp="1" noChangeArrowheads="1"/>
          </p:cNvSpPr>
          <p:nvPr>
            <p:ph type="title"/>
          </p:nvPr>
        </p:nvSpPr>
        <p:spPr>
          <a:xfrm>
            <a:off x="179512" y="620688"/>
            <a:ext cx="7015163" cy="500062"/>
          </a:xfrm>
        </p:spPr>
        <p:txBody>
          <a:bodyPr/>
          <a:lstStyle/>
          <a:p>
            <a:r>
              <a:rPr lang="de-DE" sz="2800" dirty="0">
                <a:latin typeface="TheSans 6-SemiBold" charset="0"/>
                <a:ea typeface="Osaka" charset="0"/>
                <a:cs typeface="Osaka" charset="0"/>
              </a:rPr>
              <a:t>2.1 Einführung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52120" y="836712"/>
            <a:ext cx="3089100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467544" y="4005064"/>
            <a:ext cx="3908582" cy="2481434"/>
          </a:xfrm>
          <a:prstGeom prst="rect">
            <a:avLst/>
          </a:prstGeom>
        </p:spPr>
      </p:pic>
      <p:pic>
        <p:nvPicPr>
          <p:cNvPr id="3" name="Bild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0032" y="4005064"/>
            <a:ext cx="3888432" cy="2483432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51520" y="1268760"/>
            <a:ext cx="4248472" cy="230425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Symbol" charset="2"/>
              <a:buChar char="-"/>
              <a:tabLst>
                <a:tab pos="354013" algn="l"/>
              </a:tabLst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Dampfturbinen leisten einen bedeutenden Beitrag zur Stromerzeugung 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Symbol" charset="2"/>
              <a:buChar char="-"/>
              <a:tabLst>
                <a:tab pos="354013" algn="l"/>
              </a:tabLst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Dampfturbinen werden vielseitig eingesetzt</a:t>
            </a:r>
          </a:p>
        </p:txBody>
      </p:sp>
      <p:sp>
        <p:nvSpPr>
          <p:cNvPr id="6" name="Textfeld 5"/>
          <p:cNvSpPr txBox="1"/>
          <p:nvPr/>
        </p:nvSpPr>
        <p:spPr>
          <a:xfrm>
            <a:off x="6405645" y="3573016"/>
            <a:ext cx="1766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Kernkraftwerk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6173720" y="6381328"/>
            <a:ext cx="1701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Solarthermie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619672" y="6413266"/>
            <a:ext cx="18809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 err="1">
                <a:latin typeface="Arial"/>
                <a:cs typeface="Arial"/>
              </a:rPr>
              <a:t>Kohlekraftwerk</a:t>
            </a:r>
            <a:endParaRPr lang="en-GB" sz="2000" dirty="0">
              <a:latin typeface="Arial"/>
              <a:cs typeface="Arial"/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3635896" y="6453336"/>
            <a:ext cx="8042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RWE</a:t>
            </a:r>
          </a:p>
        </p:txBody>
      </p:sp>
      <p:sp>
        <p:nvSpPr>
          <p:cNvPr id="14" name="Textfeld 13"/>
          <p:cNvSpPr txBox="1"/>
          <p:nvPr/>
        </p:nvSpPr>
        <p:spPr>
          <a:xfrm>
            <a:off x="8065688" y="6453336"/>
            <a:ext cx="754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CMI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5"/>
          <p:cNvSpPr>
            <a:spLocks noChangeArrowheads="1"/>
          </p:cNvSpPr>
          <p:nvPr/>
        </p:nvSpPr>
        <p:spPr bwMode="auto">
          <a:xfrm>
            <a:off x="1907704" y="6053226"/>
            <a:ext cx="57013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000" dirty="0">
                <a:latin typeface="Arial" charset="0"/>
                <a:cs typeface="Arial" charset="0"/>
              </a:rPr>
              <a:t>Schematische Darstellung eines Kernkraftwerks</a:t>
            </a:r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438" y="980728"/>
            <a:ext cx="8983058" cy="5040560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8028384" y="6165304"/>
            <a:ext cx="10114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Wikipedia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94301"/>
            <a:ext cx="9144000" cy="5559035"/>
          </a:xfrm>
          <a:prstGeom prst="rect">
            <a:avLst/>
          </a:prstGeom>
        </p:spPr>
      </p:pic>
      <p:pic>
        <p:nvPicPr>
          <p:cNvPr id="2" name="Bild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7504" y="716795"/>
            <a:ext cx="2232248" cy="2136141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7884368" y="5949280"/>
            <a:ext cx="96693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Siemens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442632" y="6413266"/>
            <a:ext cx="436161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000" dirty="0">
                <a:latin typeface="Arial" charset="0"/>
                <a:cs typeface="Arial" charset="0"/>
              </a:rPr>
              <a:t>Moderne, mehrstufige Dampfturbine </a:t>
            </a:r>
          </a:p>
        </p:txBody>
      </p:sp>
      <p:sp>
        <p:nvSpPr>
          <p:cNvPr id="3" name="Textfeld 2"/>
          <p:cNvSpPr txBox="1"/>
          <p:nvPr/>
        </p:nvSpPr>
        <p:spPr>
          <a:xfrm>
            <a:off x="251520" y="342900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HPT</a:t>
            </a:r>
          </a:p>
        </p:txBody>
      </p:sp>
      <p:cxnSp>
        <p:nvCxnSpPr>
          <p:cNvPr id="6" name="Gerade Verbindung 5"/>
          <p:cNvCxnSpPr/>
          <p:nvPr/>
        </p:nvCxnSpPr>
        <p:spPr bwMode="auto">
          <a:xfrm>
            <a:off x="899592" y="3789040"/>
            <a:ext cx="648072" cy="7200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feld 8"/>
          <p:cNvSpPr txBox="1"/>
          <p:nvPr/>
        </p:nvSpPr>
        <p:spPr>
          <a:xfrm>
            <a:off x="1619672" y="3356992"/>
            <a:ext cx="5822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IPT</a:t>
            </a:r>
          </a:p>
        </p:txBody>
      </p:sp>
      <p:cxnSp>
        <p:nvCxnSpPr>
          <p:cNvPr id="11" name="Gerade Verbindung 10"/>
          <p:cNvCxnSpPr/>
          <p:nvPr/>
        </p:nvCxnSpPr>
        <p:spPr bwMode="auto">
          <a:xfrm>
            <a:off x="2195736" y="3645024"/>
            <a:ext cx="1080120" cy="504056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Textfeld 12"/>
          <p:cNvSpPr txBox="1"/>
          <p:nvPr/>
        </p:nvSpPr>
        <p:spPr>
          <a:xfrm>
            <a:off x="7380312" y="5517232"/>
            <a:ext cx="650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>
                <a:latin typeface="Arial"/>
                <a:cs typeface="Arial"/>
              </a:rPr>
              <a:t>LPT</a:t>
            </a:r>
          </a:p>
        </p:txBody>
      </p:sp>
      <p:cxnSp>
        <p:nvCxnSpPr>
          <p:cNvPr id="14" name="Gerade Verbindung 13"/>
          <p:cNvCxnSpPr/>
          <p:nvPr/>
        </p:nvCxnSpPr>
        <p:spPr bwMode="auto">
          <a:xfrm>
            <a:off x="6228184" y="3861048"/>
            <a:ext cx="1224136" cy="172819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Gerade Verbindung 14"/>
          <p:cNvCxnSpPr/>
          <p:nvPr/>
        </p:nvCxnSpPr>
        <p:spPr bwMode="auto">
          <a:xfrm flipH="1">
            <a:off x="7740352" y="3356992"/>
            <a:ext cx="288032" cy="21602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Textfeld 15"/>
          <p:cNvSpPr txBox="1"/>
          <p:nvPr/>
        </p:nvSpPr>
        <p:spPr>
          <a:xfrm>
            <a:off x="107504" y="2852936"/>
            <a:ext cx="10114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latin typeface="Arial"/>
                <a:cs typeface="Arial"/>
              </a:rPr>
              <a:t>Source: Wikipedia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64CD0D0-FD4C-7949-A824-5B690CE12034}" type="datetime1">
              <a:rPr lang="en-US" smtClean="0"/>
              <a:pPr>
                <a:defRPr/>
              </a:pPr>
              <a:t>11/2/21</a:t>
            </a:fld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9A6701-6993-804A-908F-463AC674B1A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4128" y="3861048"/>
            <a:ext cx="3264757" cy="2304256"/>
          </a:xfrm>
          <a:prstGeom prst="rect">
            <a:avLst/>
          </a:prstGeom>
        </p:spPr>
      </p:pic>
      <p:grpSp>
        <p:nvGrpSpPr>
          <p:cNvPr id="16" name="Gruppierung 15"/>
          <p:cNvGrpSpPr/>
          <p:nvPr/>
        </p:nvGrpSpPr>
        <p:grpSpPr>
          <a:xfrm>
            <a:off x="5148064" y="764704"/>
            <a:ext cx="3842770" cy="2952328"/>
            <a:chOff x="395536" y="2924944"/>
            <a:chExt cx="3842770" cy="2952328"/>
          </a:xfrm>
        </p:grpSpPr>
        <p:sp>
          <p:nvSpPr>
            <p:cNvPr id="8" name="Rectangle 5"/>
            <p:cNvSpPr>
              <a:spLocks noChangeArrowheads="1"/>
            </p:cNvSpPr>
            <p:nvPr/>
          </p:nvSpPr>
          <p:spPr bwMode="auto">
            <a:xfrm>
              <a:off x="519350" y="5477162"/>
              <a:ext cx="362060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2000" dirty="0">
                  <a:latin typeface="Arial" charset="0"/>
                  <a:cs typeface="Arial" charset="0"/>
                </a:rPr>
                <a:t>Kondensator für Dampfturbine</a:t>
              </a:r>
            </a:p>
          </p:txBody>
        </p:sp>
        <p:pic>
          <p:nvPicPr>
            <p:cNvPr id="9" name="Bild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5536" y="2924944"/>
              <a:ext cx="3837233" cy="2540248"/>
            </a:xfrm>
            <a:prstGeom prst="rect">
              <a:avLst/>
            </a:prstGeom>
          </p:spPr>
        </p:pic>
        <p:sp>
          <p:nvSpPr>
            <p:cNvPr id="10" name="Textfeld 9"/>
            <p:cNvSpPr txBox="1"/>
            <p:nvPr/>
          </p:nvSpPr>
          <p:spPr>
            <a:xfrm>
              <a:off x="3203848" y="5229200"/>
              <a:ext cx="10344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rgbClr val="FFFFFF"/>
                  </a:solidFill>
                  <a:latin typeface="Arial"/>
                  <a:cs typeface="Arial"/>
                </a:rPr>
                <a:t>Source: Hangzhou</a:t>
              </a:r>
            </a:p>
          </p:txBody>
        </p:sp>
      </p:grpSp>
      <p:sp>
        <p:nvSpPr>
          <p:cNvPr id="11" name="Textfeld 10"/>
          <p:cNvSpPr txBox="1"/>
          <p:nvPr/>
        </p:nvSpPr>
        <p:spPr>
          <a:xfrm>
            <a:off x="7699922" y="3861048"/>
            <a:ext cx="133657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rgbClr val="FFFFFF"/>
                </a:solidFill>
                <a:latin typeface="Arial"/>
                <a:cs typeface="Arial"/>
              </a:rPr>
              <a:t>Source: SPX Corporation</a:t>
            </a:r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519" y="3789040"/>
            <a:ext cx="2073909" cy="2448272"/>
          </a:xfrm>
          <a:prstGeom prst="rect">
            <a:avLst/>
          </a:prstGeom>
        </p:spPr>
      </p:pic>
      <p:grpSp>
        <p:nvGrpSpPr>
          <p:cNvPr id="17" name="Gruppierung 16"/>
          <p:cNvGrpSpPr/>
          <p:nvPr/>
        </p:nvGrpSpPr>
        <p:grpSpPr>
          <a:xfrm>
            <a:off x="251520" y="764704"/>
            <a:ext cx="4480498" cy="2952328"/>
            <a:chOff x="4347976" y="836712"/>
            <a:chExt cx="4480498" cy="2952328"/>
          </a:xfrm>
        </p:grpSpPr>
        <p:pic>
          <p:nvPicPr>
            <p:cNvPr id="13" name="Bild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47976" y="836712"/>
              <a:ext cx="4480498" cy="2520280"/>
            </a:xfrm>
            <a:prstGeom prst="rect">
              <a:avLst/>
            </a:prstGeom>
          </p:spPr>
        </p:pic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4623871" y="3388930"/>
              <a:ext cx="398057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de-DE" sz="2000" dirty="0">
                  <a:latin typeface="Arial" charset="0"/>
                  <a:cs typeface="Arial" charset="0"/>
                </a:rPr>
                <a:t>Dampferzeuger für Kernkraftwerk</a:t>
              </a:r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7884368" y="3140968"/>
              <a:ext cx="9203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800" dirty="0">
                  <a:solidFill>
                    <a:schemeClr val="bg1"/>
                  </a:solidFill>
                  <a:latin typeface="Arial"/>
                  <a:cs typeface="Arial"/>
                </a:rPr>
                <a:t>Source: Doosan</a:t>
              </a:r>
            </a:p>
          </p:txBody>
        </p:sp>
      </p:grpSp>
      <p:pic>
        <p:nvPicPr>
          <p:cNvPr id="18" name="Bild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9792" y="4005064"/>
            <a:ext cx="2880320" cy="2160240"/>
          </a:xfrm>
          <a:prstGeom prst="rect">
            <a:avLst/>
          </a:prstGeom>
          <a:ln w="22225">
            <a:solidFill>
              <a:schemeClr val="tx1"/>
            </a:solidFill>
            <a:prstDash val="sysDot"/>
          </a:ln>
        </p:spPr>
      </p:pic>
      <p:cxnSp>
        <p:nvCxnSpPr>
          <p:cNvPr id="20" name="Gerade Verbindung 19"/>
          <p:cNvCxnSpPr/>
          <p:nvPr/>
        </p:nvCxnSpPr>
        <p:spPr bwMode="auto">
          <a:xfrm flipV="1">
            <a:off x="2051720" y="4005064"/>
            <a:ext cx="648072" cy="1944216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Gerade Verbindung 21"/>
          <p:cNvCxnSpPr/>
          <p:nvPr/>
        </p:nvCxnSpPr>
        <p:spPr bwMode="auto">
          <a:xfrm>
            <a:off x="2195736" y="6093296"/>
            <a:ext cx="504056" cy="72008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med" len="med"/>
          </a:ln>
          <a:effectLst/>
        </p:spPr>
      </p:cxn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2805957" y="6269250"/>
            <a:ext cx="327821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de-DE" sz="2000" dirty="0">
                <a:latin typeface="Arial" charset="0"/>
                <a:cs typeface="Arial" charset="0"/>
              </a:rPr>
              <a:t>Kühltürme für Nasskühlung</a:t>
            </a:r>
          </a:p>
        </p:txBody>
      </p:sp>
    </p:spTree>
    <p:extLst>
      <p:ext uri="{BB962C8B-B14F-4D97-AF65-F5344CB8AC3E}">
        <p14:creationId xmlns:p14="http://schemas.microsoft.com/office/powerpoint/2010/main" val="16495610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 txBox="1">
            <a:spLocks noChangeArrowheads="1"/>
          </p:cNvSpPr>
          <p:nvPr/>
        </p:nvSpPr>
        <p:spPr bwMode="auto">
          <a:xfrm>
            <a:off x="395536" y="1052736"/>
            <a:ext cx="7632848" cy="43924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CH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Überblick der Teilsysteme eines Kraftwerks: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Teilsystem A: Umwandlung thermischer in mechanische Leistung (Wasserdampfkreislauf)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Teilsystem B: Dampferzeugung (nuklear, fossil, solar) 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Teilsystem C: Weiterleitung der am Kondensator anfallenden Wärme an die Umgebung</a:t>
            </a:r>
          </a:p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  <a:buFont typeface="Arial" charset="0"/>
              <a:buChar char="–"/>
            </a:pPr>
            <a:r>
              <a:rPr lang="de-CH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Teilsystem D: </a:t>
            </a:r>
            <a:r>
              <a:rPr lang="de-CH" dirty="0">
                <a:solidFill>
                  <a:srgbClr val="000000"/>
                </a:solidFill>
                <a:latin typeface="TheSans 5" charset="0"/>
              </a:rPr>
              <a:t>Umwandlung der mechanischen in elektrische Leistung</a:t>
            </a:r>
            <a:endParaRPr lang="en-US" dirty="0">
              <a:latin typeface="TheSans 5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4542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8" name="Picture 19" descr="steam_cycle_1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6800" y="1260475"/>
            <a:ext cx="3529013" cy="320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5" name="Rectangle 5"/>
          <p:cNvSpPr txBox="1">
            <a:spLocks noChangeArrowheads="1"/>
          </p:cNvSpPr>
          <p:nvPr/>
        </p:nvSpPr>
        <p:spPr bwMode="auto">
          <a:xfrm>
            <a:off x="918592" y="1371601"/>
            <a:ext cx="3941440" cy="248944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1</a:t>
            </a:r>
            <a:r>
              <a:rPr lang="de-CH" sz="18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</a:t>
            </a:r>
            <a:r>
              <a:rPr lang="de-CH" sz="18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Wingdings" pitchFamily="2" charset="2"/>
              </a:rPr>
              <a:t></a:t>
            </a:r>
            <a:r>
              <a:rPr lang="de-CH" sz="1800" b="1" dirty="0">
                <a:solidFill>
                  <a:srgbClr val="000000"/>
                </a:solidFill>
                <a:latin typeface="Symbol" charset="0"/>
                <a:ea typeface="Osaka" charset="0"/>
                <a:cs typeface="Osaka" charset="0"/>
                <a:sym typeface="Symbol" charset="0"/>
              </a:rPr>
              <a:t>  </a:t>
            </a:r>
            <a:r>
              <a:rPr lang="de-CH" sz="1800" b="1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2 Expansion in der Turbine</a:t>
            </a:r>
            <a:endParaRPr lang="de-CH" sz="1800" u="sng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Eintrittsdrücke bis 300 bar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Eintrittstemperaturen bis 650 °C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Expansion bis zu sehr tiefen Drücken ins Nassdampfgebiet</a:t>
            </a:r>
          </a:p>
          <a:p>
            <a:pPr>
              <a:lnSpc>
                <a:spcPts val="3400"/>
              </a:lnSpc>
              <a:buClr>
                <a:schemeClr val="tx1"/>
              </a:buClr>
              <a:buFont typeface="Arial" charset="0"/>
              <a:buChar char="–"/>
            </a:pPr>
            <a:endParaRPr lang="de-CH" sz="1800" dirty="0">
              <a:solidFill>
                <a:srgbClr val="000000"/>
              </a:solidFill>
              <a:latin typeface="TheSans 5" charset="0"/>
              <a:ea typeface="Osaka" charset="0"/>
              <a:cs typeface="Osak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1477"/>
          <a:stretch/>
        </p:blipFill>
        <p:spPr>
          <a:xfrm>
            <a:off x="1475656" y="5109979"/>
            <a:ext cx="5422900" cy="927431"/>
          </a:xfrm>
          <a:prstGeom prst="rect">
            <a:avLst/>
          </a:prstGeom>
        </p:spPr>
      </p:pic>
      <p:graphicFrame>
        <p:nvGraphicFramePr>
          <p:cNvPr id="215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2788214"/>
              </p:ext>
            </p:extLst>
          </p:nvPr>
        </p:nvGraphicFramePr>
        <p:xfrm>
          <a:off x="1373188" y="5965403"/>
          <a:ext cx="180340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57" name="Formel" r:id="rId5" imgW="990600" imgH="228600" progId="Equation.3">
                  <p:embed/>
                </p:oleObj>
              </mc:Choice>
              <mc:Fallback>
                <p:oleObj name="Formel" r:id="rId5" imgW="9906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3188" y="5965403"/>
                        <a:ext cx="1803400" cy="415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hteck 1"/>
          <p:cNvSpPr/>
          <p:nvPr/>
        </p:nvSpPr>
        <p:spPr>
          <a:xfrm>
            <a:off x="827584" y="692696"/>
            <a:ext cx="1890261" cy="5172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400"/>
              </a:lnSpc>
              <a:spcBef>
                <a:spcPts val="1700"/>
              </a:spcBef>
              <a:buClr>
                <a:schemeClr val="tx1"/>
              </a:buClr>
            </a:pPr>
            <a:r>
              <a:rPr lang="de-DE" dirty="0">
                <a:latin typeface="TheSans 5" charset="0"/>
                <a:ea typeface="Osaka" charset="0"/>
                <a:cs typeface="Osaka" charset="0"/>
              </a:rPr>
              <a:t>Teilsystem A</a:t>
            </a:r>
          </a:p>
        </p:txBody>
      </p:sp>
      <p:cxnSp>
        <p:nvCxnSpPr>
          <p:cNvPr id="6" name="Gerade Verbindung mit Pfeil 5"/>
          <p:cNvCxnSpPr/>
          <p:nvPr/>
        </p:nvCxnSpPr>
        <p:spPr bwMode="auto">
          <a:xfrm>
            <a:off x="5796136" y="5101307"/>
            <a:ext cx="648072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1979712" y="5229200"/>
            <a:ext cx="432048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" name="Textfeld 6"/>
          <p:cNvSpPr txBox="1"/>
          <p:nvPr/>
        </p:nvSpPr>
        <p:spPr>
          <a:xfrm>
            <a:off x="5137316" y="5749379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/>
                <a:cs typeface="Arial"/>
              </a:rPr>
              <a:t>0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6372200" y="5749379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/>
                <a:cs typeface="Arial"/>
              </a:rPr>
              <a:t>0</a:t>
            </a:r>
          </a:p>
        </p:txBody>
      </p:sp>
      <p:sp>
        <p:nvSpPr>
          <p:cNvPr id="13" name="Rectangle 5"/>
          <p:cNvSpPr txBox="1">
            <a:spLocks noChangeArrowheads="1"/>
          </p:cNvSpPr>
          <p:nvPr/>
        </p:nvSpPr>
        <p:spPr bwMode="auto">
          <a:xfrm>
            <a:off x="827584" y="4437112"/>
            <a:ext cx="7776864" cy="62370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marL="0" indent="0">
              <a:lnSpc>
                <a:spcPts val="3400"/>
              </a:lnSpc>
              <a:buClr>
                <a:schemeClr val="tx1"/>
              </a:buClr>
            </a:pPr>
            <a:r>
              <a:rPr lang="de-CH" sz="1800" dirty="0">
                <a:solidFill>
                  <a:srgbClr val="000000"/>
                </a:solidFill>
                <a:latin typeface="TheSans 5" charset="0"/>
                <a:ea typeface="Osaka" charset="0"/>
                <a:cs typeface="Osaka" charset="0"/>
              </a:rPr>
              <a:t>Stationärer Betrieb (keine Wärmeübertragung in Turbine und Pumpe):</a:t>
            </a:r>
            <a:endParaRPr lang="en-US" sz="1800" dirty="0">
              <a:latin typeface="TheSans 5" charset="0"/>
              <a:ea typeface="Osaka" charset="0"/>
              <a:cs typeface="Osaka" charset="0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2339752" y="5661248"/>
            <a:ext cx="29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latin typeface="Arial"/>
                <a:cs typeface="Arial"/>
              </a:rPr>
              <a:t>0</a:t>
            </a:r>
          </a:p>
        </p:txBody>
      </p:sp>
      <p:cxnSp>
        <p:nvCxnSpPr>
          <p:cNvPr id="16" name="Gerade Verbindung mit Pfeil 15"/>
          <p:cNvCxnSpPr/>
          <p:nvPr/>
        </p:nvCxnSpPr>
        <p:spPr bwMode="auto">
          <a:xfrm>
            <a:off x="4572000" y="5085184"/>
            <a:ext cx="648072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TheSans 6-SemiBold"/>
        <a:ea typeface="Osaka"/>
        <a:cs typeface="Osaka"/>
      </a:majorFont>
      <a:minorFont>
        <a:latin typeface="TheSans 5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 New Roman" pitchFamily="-65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MEDUSA:Applications:Microsoft Office 2004:Templates:Presentations:Designs:Blank Presentation</Template>
  <TotalTime>190</TotalTime>
  <Words>728</Words>
  <Application>Microsoft Macintosh PowerPoint</Application>
  <PresentationFormat>On-screen Show (4:3)</PresentationFormat>
  <Paragraphs>182</Paragraphs>
  <Slides>28</Slides>
  <Notes>1</Notes>
  <HiddenSlides>0</HiddenSlides>
  <MMClips>3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Arial</vt:lpstr>
      <vt:lpstr>Calibri</vt:lpstr>
      <vt:lpstr>Symbol</vt:lpstr>
      <vt:lpstr>TheSans 5</vt:lpstr>
      <vt:lpstr>TheSans 6-SemiBold</vt:lpstr>
      <vt:lpstr>Times</vt:lpstr>
      <vt:lpstr>Times New Roman</vt:lpstr>
      <vt:lpstr>Blank Presentation</vt:lpstr>
      <vt:lpstr>Formel</vt:lpstr>
      <vt:lpstr>Equation</vt:lpstr>
      <vt:lpstr>Document</vt:lpstr>
      <vt:lpstr>Dokument</vt:lpstr>
      <vt:lpstr>PowerPoint Presentation</vt:lpstr>
      <vt:lpstr>Thermodynamik III</vt:lpstr>
      <vt:lpstr>PowerPoint Presentation</vt:lpstr>
      <vt:lpstr>2.1 Einführung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2.2 Clausius Rankine Prozess</vt:lpstr>
      <vt:lpstr>PowerPoint Presentation</vt:lpstr>
      <vt:lpstr>PowerPoint Presentation</vt:lpstr>
      <vt:lpstr>PowerPoint Presentation</vt:lpstr>
      <vt:lpstr>2.3 Überhitzung, Zwischenüberhitzung, Vorwärmung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2.4 Kraft - Wärme - Kopplung</vt:lpstr>
    </vt:vector>
  </TitlesOfParts>
  <Company>Ben John Newton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John Newton</dc:creator>
  <cp:lastModifiedBy>Pagani  Marco</cp:lastModifiedBy>
  <cp:revision>486</cp:revision>
  <cp:lastPrinted>2008-10-15T13:13:49Z</cp:lastPrinted>
  <dcterms:created xsi:type="dcterms:W3CDTF">2008-11-14T11:01:36Z</dcterms:created>
  <dcterms:modified xsi:type="dcterms:W3CDTF">2021-11-02T16:24:38Z</dcterms:modified>
</cp:coreProperties>
</file>